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56" r:id="rId5"/>
    <p:sldId id="277" r:id="rId6"/>
    <p:sldId id="278" r:id="rId7"/>
    <p:sldId id="282" r:id="rId8"/>
    <p:sldId id="271" r:id="rId9"/>
    <p:sldId id="279" r:id="rId10"/>
    <p:sldId id="280" r:id="rId11"/>
    <p:sldId id="281" r:id="rId12"/>
    <p:sldId id="275" r:id="rId13"/>
    <p:sldId id="272" r:id="rId14"/>
    <p:sldId id="283" r:id="rId15"/>
    <p:sldId id="257" r:id="rId16"/>
    <p:sldId id="259" r:id="rId17"/>
    <p:sldId id="258" r:id="rId18"/>
    <p:sldId id="260" r:id="rId19"/>
    <p:sldId id="261" r:id="rId20"/>
    <p:sldId id="276" r:id="rId21"/>
    <p:sldId id="266" r:id="rId22"/>
    <p:sldId id="264" r:id="rId23"/>
    <p:sldId id="263" r:id="rId24"/>
    <p:sldId id="267" r:id="rId25"/>
    <p:sldId id="284" r:id="rId26"/>
    <p:sldId id="285" r:id="rId27"/>
    <p:sldId id="268" r:id="rId28"/>
    <p:sldId id="26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85" autoAdjust="0"/>
    <p:restoredTop sz="76067" autoAdjust="0"/>
  </p:normalViewPr>
  <p:slideViewPr>
    <p:cSldViewPr snapToGrid="0">
      <p:cViewPr varScale="1">
        <p:scale>
          <a:sx n="51" d="100"/>
          <a:sy n="51" d="100"/>
        </p:scale>
        <p:origin x="988"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an Chalkley" userId="8ebaea8c-32a8-4b94-b93f-33c391254ba6" providerId="ADAL" clId="{4D38C646-D209-42AD-B428-C54E21E8B7F7}"/>
    <pc:docChg chg="delSld modSld">
      <pc:chgData name="Alan Chalkley" userId="8ebaea8c-32a8-4b94-b93f-33c391254ba6" providerId="ADAL" clId="{4D38C646-D209-42AD-B428-C54E21E8B7F7}" dt="2024-07-29T10:51:57.549" v="5" actId="20577"/>
      <pc:docMkLst>
        <pc:docMk/>
      </pc:docMkLst>
      <pc:sldChg chg="modSp mod">
        <pc:chgData name="Alan Chalkley" userId="8ebaea8c-32a8-4b94-b93f-33c391254ba6" providerId="ADAL" clId="{4D38C646-D209-42AD-B428-C54E21E8B7F7}" dt="2024-07-29T10:33:40.926" v="2" actId="13926"/>
        <pc:sldMkLst>
          <pc:docMk/>
          <pc:sldMk cId="3585458665" sldId="272"/>
        </pc:sldMkLst>
        <pc:spChg chg="mod">
          <ac:chgData name="Alan Chalkley" userId="8ebaea8c-32a8-4b94-b93f-33c391254ba6" providerId="ADAL" clId="{4D38C646-D209-42AD-B428-C54E21E8B7F7}" dt="2024-07-29T10:33:40.926" v="2" actId="13926"/>
          <ac:spMkLst>
            <pc:docMk/>
            <pc:sldMk cId="3585458665" sldId="272"/>
            <ac:spMk id="2" creationId="{7367EC10-F33B-89D6-B105-E2A4077C01B8}"/>
          </ac:spMkLst>
        </pc:spChg>
      </pc:sldChg>
      <pc:sldChg chg="del">
        <pc:chgData name="Alan Chalkley" userId="8ebaea8c-32a8-4b94-b93f-33c391254ba6" providerId="ADAL" clId="{4D38C646-D209-42AD-B428-C54E21E8B7F7}" dt="2024-07-29T10:51:07.883" v="3" actId="2696"/>
        <pc:sldMkLst>
          <pc:docMk/>
          <pc:sldMk cId="2283398730" sldId="273"/>
        </pc:sldMkLst>
      </pc:sldChg>
      <pc:sldChg chg="modSp mod">
        <pc:chgData name="Alan Chalkley" userId="8ebaea8c-32a8-4b94-b93f-33c391254ba6" providerId="ADAL" clId="{4D38C646-D209-42AD-B428-C54E21E8B7F7}" dt="2024-07-29T10:51:57.549" v="5" actId="20577"/>
        <pc:sldMkLst>
          <pc:docMk/>
          <pc:sldMk cId="1484718215" sldId="281"/>
        </pc:sldMkLst>
        <pc:spChg chg="mod">
          <ac:chgData name="Alan Chalkley" userId="8ebaea8c-32a8-4b94-b93f-33c391254ba6" providerId="ADAL" clId="{4D38C646-D209-42AD-B428-C54E21E8B7F7}" dt="2024-07-29T10:51:57.549" v="5" actId="20577"/>
          <ac:spMkLst>
            <pc:docMk/>
            <pc:sldMk cId="1484718215" sldId="281"/>
            <ac:spMk id="3" creationId="{86404CC2-D6AB-60EE-598E-E36C7B545D97}"/>
          </ac:spMkLst>
        </pc:spChg>
      </pc:sldChg>
      <pc:sldChg chg="modSp mod">
        <pc:chgData name="Alan Chalkley" userId="8ebaea8c-32a8-4b94-b93f-33c391254ba6" providerId="ADAL" clId="{4D38C646-D209-42AD-B428-C54E21E8B7F7}" dt="2024-07-29T10:51:19.320" v="4" actId="20577"/>
        <pc:sldMkLst>
          <pc:docMk/>
          <pc:sldMk cId="964540235" sldId="282"/>
        </pc:sldMkLst>
        <pc:spChg chg="mod">
          <ac:chgData name="Alan Chalkley" userId="8ebaea8c-32a8-4b94-b93f-33c391254ba6" providerId="ADAL" clId="{4D38C646-D209-42AD-B428-C54E21E8B7F7}" dt="2024-07-29T10:51:19.320" v="4" actId="20577"/>
          <ac:spMkLst>
            <pc:docMk/>
            <pc:sldMk cId="964540235" sldId="282"/>
            <ac:spMk id="2" creationId="{42B69E73-0559-7B0B-BA41-AF00580FC1D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9D5894-2A5F-40B0-BF90-439C2895CCFE}" type="datetimeFigureOut">
              <a:rPr lang="en-GB" smtClean="0"/>
              <a:t>29/07/2024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F27904-8284-4C65-9500-0CF41FDBCC2B}" type="slidenum">
              <a:rPr lang="en-GB" smtClean="0"/>
              <a:t>‹#›</a:t>
            </a:fld>
            <a:endParaRPr lang="en-GB"/>
          </a:p>
        </p:txBody>
      </p:sp>
    </p:spTree>
    <p:extLst>
      <p:ext uri="{BB962C8B-B14F-4D97-AF65-F5344CB8AC3E}">
        <p14:creationId xmlns:p14="http://schemas.microsoft.com/office/powerpoint/2010/main" val="1892729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twitter.com/channel4news/status/1060197971168518144"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CF27904-8284-4C65-9500-0CF41FDBCC2B}" type="slidenum">
              <a:rPr lang="en-GB" smtClean="0"/>
              <a:t>2</a:t>
            </a:fld>
            <a:endParaRPr lang="en-GB"/>
          </a:p>
        </p:txBody>
      </p:sp>
    </p:spTree>
    <p:extLst>
      <p:ext uri="{BB962C8B-B14F-4D97-AF65-F5344CB8AC3E}">
        <p14:creationId xmlns:p14="http://schemas.microsoft.com/office/powerpoint/2010/main" val="822714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https://blogs.bmj.com/ebn/2020/11/22/confronting-race-inequality-with-an-open-mind-and-open-heart/</a:t>
            </a:r>
          </a:p>
        </p:txBody>
      </p:sp>
      <p:sp>
        <p:nvSpPr>
          <p:cNvPr id="4" name="Slide Number Placeholder 3"/>
          <p:cNvSpPr>
            <a:spLocks noGrp="1"/>
          </p:cNvSpPr>
          <p:nvPr>
            <p:ph type="sldNum" sz="quarter" idx="5"/>
          </p:nvPr>
        </p:nvSpPr>
        <p:spPr/>
        <p:txBody>
          <a:bodyPr/>
          <a:lstStyle/>
          <a:p>
            <a:fld id="{4CF27904-8284-4C65-9500-0CF41FDBCC2B}" type="slidenum">
              <a:rPr lang="en-GB" smtClean="0"/>
              <a:t>18</a:t>
            </a:fld>
            <a:endParaRPr lang="en-GB"/>
          </a:p>
        </p:txBody>
      </p:sp>
    </p:spTree>
    <p:extLst>
      <p:ext uri="{BB962C8B-B14F-4D97-AF65-F5344CB8AC3E}">
        <p14:creationId xmlns:p14="http://schemas.microsoft.com/office/powerpoint/2010/main" val="4121186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https://www.theguardian.com/commentisfree/2018/oct/01/black-nurse-nhs-doctors-nurses-prejudices</a:t>
            </a:r>
          </a:p>
        </p:txBody>
      </p:sp>
      <p:sp>
        <p:nvSpPr>
          <p:cNvPr id="4" name="Slide Number Placeholder 3"/>
          <p:cNvSpPr>
            <a:spLocks noGrp="1"/>
          </p:cNvSpPr>
          <p:nvPr>
            <p:ph type="sldNum" sz="quarter" idx="5"/>
          </p:nvPr>
        </p:nvSpPr>
        <p:spPr/>
        <p:txBody>
          <a:bodyPr/>
          <a:lstStyle/>
          <a:p>
            <a:fld id="{4CF27904-8284-4C65-9500-0CF41FDBCC2B}" type="slidenum">
              <a:rPr lang="en-GB" smtClean="0"/>
              <a:t>19</a:t>
            </a:fld>
            <a:endParaRPr lang="en-GB"/>
          </a:p>
        </p:txBody>
      </p:sp>
    </p:spTree>
    <p:extLst>
      <p:ext uri="{BB962C8B-B14F-4D97-AF65-F5344CB8AC3E}">
        <p14:creationId xmlns:p14="http://schemas.microsoft.com/office/powerpoint/2010/main" val="3258887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https://www.rcn.org.uk/magazines/bulletin/2020/june/in-conversation-with-dame-elizabeth-anionwu</a:t>
            </a:r>
          </a:p>
        </p:txBody>
      </p:sp>
      <p:sp>
        <p:nvSpPr>
          <p:cNvPr id="4" name="Slide Number Placeholder 3"/>
          <p:cNvSpPr>
            <a:spLocks noGrp="1"/>
          </p:cNvSpPr>
          <p:nvPr>
            <p:ph type="sldNum" sz="quarter" idx="5"/>
          </p:nvPr>
        </p:nvSpPr>
        <p:spPr/>
        <p:txBody>
          <a:bodyPr/>
          <a:lstStyle/>
          <a:p>
            <a:fld id="{4CF27904-8284-4C65-9500-0CF41FDBCC2B}" type="slidenum">
              <a:rPr lang="en-GB" smtClean="0"/>
              <a:t>20</a:t>
            </a:fld>
            <a:endParaRPr lang="en-GB"/>
          </a:p>
        </p:txBody>
      </p:sp>
    </p:spTree>
    <p:extLst>
      <p:ext uri="{BB962C8B-B14F-4D97-AF65-F5344CB8AC3E}">
        <p14:creationId xmlns:p14="http://schemas.microsoft.com/office/powerpoint/2010/main" val="680145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https://humansofafrica.net/cecilia-anim-her-journey-to-become-first-black-woman-to-be-president-of-the-uks-royal-college-of-nursing/</a:t>
            </a:r>
          </a:p>
        </p:txBody>
      </p:sp>
      <p:sp>
        <p:nvSpPr>
          <p:cNvPr id="4" name="Slide Number Placeholder 3"/>
          <p:cNvSpPr>
            <a:spLocks noGrp="1"/>
          </p:cNvSpPr>
          <p:nvPr>
            <p:ph type="sldNum" sz="quarter" idx="5"/>
          </p:nvPr>
        </p:nvSpPr>
        <p:spPr/>
        <p:txBody>
          <a:bodyPr/>
          <a:lstStyle/>
          <a:p>
            <a:fld id="{4CF27904-8284-4C65-9500-0CF41FDBCC2B}" type="slidenum">
              <a:rPr lang="en-GB" smtClean="0"/>
              <a:t>21</a:t>
            </a:fld>
            <a:endParaRPr lang="en-GB"/>
          </a:p>
        </p:txBody>
      </p:sp>
    </p:spTree>
    <p:extLst>
      <p:ext uri="{BB962C8B-B14F-4D97-AF65-F5344CB8AC3E}">
        <p14:creationId xmlns:p14="http://schemas.microsoft.com/office/powerpoint/2010/main" val="2739059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endParaRPr lang="en-GB" dirty="0"/>
          </a:p>
          <a:p>
            <a:pPr marL="285750" indent="-285750">
              <a:lnSpc>
                <a:spcPct val="90000"/>
              </a:lnSpc>
              <a:spcBef>
                <a:spcPts val="1000"/>
              </a:spcBef>
              <a:buFont typeface="Arial"/>
              <a:buChar char="•"/>
            </a:pPr>
            <a:r>
              <a:rPr lang="en-GB" dirty="0"/>
              <a:t>Channel 4 News interview 7 November 2018</a:t>
            </a:r>
          </a:p>
          <a:p>
            <a:pPr marL="285750" indent="-285750">
              <a:lnSpc>
                <a:spcPct val="90000"/>
              </a:lnSpc>
              <a:spcBef>
                <a:spcPts val="1000"/>
              </a:spcBef>
              <a:buFont typeface="Arial"/>
              <a:buChar char="•"/>
            </a:pPr>
            <a:endParaRPr lang="en-GB" dirty="0"/>
          </a:p>
          <a:p>
            <a:pPr marL="285750" indent="-285750">
              <a:lnSpc>
                <a:spcPct val="90000"/>
              </a:lnSpc>
              <a:spcBef>
                <a:spcPts val="1000"/>
              </a:spcBef>
              <a:buFont typeface="Arial"/>
              <a:buChar char="•"/>
            </a:pPr>
            <a:r>
              <a:rPr lang="en-GB" dirty="0">
                <a:hlinkClick r:id="rId3"/>
              </a:rPr>
              <a:t>Channel 4 News on Twitter: ""I'm growing impatient with this idea of tolerance because who wants to be tolerated?" Sir Lenny Henry says he has changed his view on how tolerant Britain is because of his "frustration" over the lack of diversity in the television and film industry. https://t.co/4iemAgIV0R" / X</a:t>
            </a:r>
            <a:endParaRPr lang="en-GB">
              <a:cs typeface="Calibri"/>
            </a:endParaRPr>
          </a:p>
        </p:txBody>
      </p:sp>
      <p:sp>
        <p:nvSpPr>
          <p:cNvPr id="4" name="Slide Number Placeholder 3"/>
          <p:cNvSpPr>
            <a:spLocks noGrp="1"/>
          </p:cNvSpPr>
          <p:nvPr>
            <p:ph type="sldNum" sz="quarter" idx="5"/>
          </p:nvPr>
        </p:nvSpPr>
        <p:spPr/>
        <p:txBody>
          <a:bodyPr/>
          <a:lstStyle/>
          <a:p>
            <a:fld id="{4CF27904-8284-4C65-9500-0CF41FDBCC2B}" type="slidenum">
              <a:rPr lang="en-GB" smtClean="0"/>
              <a:t>22</a:t>
            </a:fld>
            <a:endParaRPr lang="en-GB"/>
          </a:p>
        </p:txBody>
      </p:sp>
    </p:spTree>
    <p:extLst>
      <p:ext uri="{BB962C8B-B14F-4D97-AF65-F5344CB8AC3E}">
        <p14:creationId xmlns:p14="http://schemas.microsoft.com/office/powerpoint/2010/main" val="1963159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CF27904-8284-4C65-9500-0CF41FDBCC2B}" type="slidenum">
              <a:rPr lang="en-GB" smtClean="0"/>
              <a:t>3</a:t>
            </a:fld>
            <a:endParaRPr lang="en-GB"/>
          </a:p>
        </p:txBody>
      </p:sp>
    </p:spTree>
    <p:extLst>
      <p:ext uri="{BB962C8B-B14F-4D97-AF65-F5344CB8AC3E}">
        <p14:creationId xmlns:p14="http://schemas.microsoft.com/office/powerpoint/2010/main" val="2834637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CF27904-8284-4C65-9500-0CF41FDBCC2B}" type="slidenum">
              <a:rPr lang="en-GB" smtClean="0"/>
              <a:t>8</a:t>
            </a:fld>
            <a:endParaRPr lang="en-GB"/>
          </a:p>
        </p:txBody>
      </p:sp>
    </p:spTree>
    <p:extLst>
      <p:ext uri="{BB962C8B-B14F-4D97-AF65-F5344CB8AC3E}">
        <p14:creationId xmlns:p14="http://schemas.microsoft.com/office/powerpoint/2010/main" val="3535140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CF27904-8284-4C65-9500-0CF41FDBCC2B}" type="slidenum">
              <a:rPr lang="en-GB" smtClean="0"/>
              <a:t>10</a:t>
            </a:fld>
            <a:endParaRPr lang="en-GB"/>
          </a:p>
        </p:txBody>
      </p:sp>
    </p:spTree>
    <p:extLst>
      <p:ext uri="{BB962C8B-B14F-4D97-AF65-F5344CB8AC3E}">
        <p14:creationId xmlns:p14="http://schemas.microsoft.com/office/powerpoint/2010/main" val="4230566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Still from Primary Health Care film c.1985 © RCN Archives</a:t>
            </a:r>
          </a:p>
        </p:txBody>
      </p:sp>
      <p:sp>
        <p:nvSpPr>
          <p:cNvPr id="4" name="Slide Number Placeholder 3"/>
          <p:cNvSpPr>
            <a:spLocks noGrp="1"/>
          </p:cNvSpPr>
          <p:nvPr>
            <p:ph type="sldNum" sz="quarter" idx="5"/>
          </p:nvPr>
        </p:nvSpPr>
        <p:spPr/>
        <p:txBody>
          <a:bodyPr/>
          <a:lstStyle/>
          <a:p>
            <a:fld id="{4CF27904-8284-4C65-9500-0CF41FDBCC2B}" type="slidenum">
              <a:rPr lang="en-GB" smtClean="0"/>
              <a:t>12</a:t>
            </a:fld>
            <a:endParaRPr lang="en-GB"/>
          </a:p>
        </p:txBody>
      </p:sp>
    </p:spTree>
    <p:extLst>
      <p:ext uri="{BB962C8B-B14F-4D97-AF65-F5344CB8AC3E}">
        <p14:creationId xmlns:p14="http://schemas.microsoft.com/office/powerpoint/2010/main" val="237215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Nurse on graduation day c1950 © RCN Archives</a:t>
            </a:r>
          </a:p>
        </p:txBody>
      </p:sp>
      <p:sp>
        <p:nvSpPr>
          <p:cNvPr id="4" name="Slide Number Placeholder 3"/>
          <p:cNvSpPr>
            <a:spLocks noGrp="1"/>
          </p:cNvSpPr>
          <p:nvPr>
            <p:ph type="sldNum" sz="quarter" idx="5"/>
          </p:nvPr>
        </p:nvSpPr>
        <p:spPr/>
        <p:txBody>
          <a:bodyPr/>
          <a:lstStyle/>
          <a:p>
            <a:fld id="{4CF27904-8284-4C65-9500-0CF41FDBCC2B}" type="slidenum">
              <a:rPr lang="en-GB" smtClean="0"/>
              <a:t>13</a:t>
            </a:fld>
            <a:endParaRPr lang="en-GB"/>
          </a:p>
        </p:txBody>
      </p:sp>
    </p:spTree>
    <p:extLst>
      <p:ext uri="{BB962C8B-B14F-4D97-AF65-F5344CB8AC3E}">
        <p14:creationId xmlns:p14="http://schemas.microsoft.com/office/powerpoint/2010/main" val="1163445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P/18/2/80/3 Group of nurses Dudley Road Hospital 1947 (c) RCN Archives</a:t>
            </a:r>
          </a:p>
        </p:txBody>
      </p:sp>
      <p:sp>
        <p:nvSpPr>
          <p:cNvPr id="4" name="Slide Number Placeholder 3"/>
          <p:cNvSpPr>
            <a:spLocks noGrp="1"/>
          </p:cNvSpPr>
          <p:nvPr>
            <p:ph type="sldNum" sz="quarter" idx="5"/>
          </p:nvPr>
        </p:nvSpPr>
        <p:spPr/>
        <p:txBody>
          <a:bodyPr/>
          <a:lstStyle/>
          <a:p>
            <a:fld id="{4CF27904-8284-4C65-9500-0CF41FDBCC2B}" type="slidenum">
              <a:rPr lang="en-GB" smtClean="0"/>
              <a:t>14</a:t>
            </a:fld>
            <a:endParaRPr lang="en-GB"/>
          </a:p>
        </p:txBody>
      </p:sp>
    </p:spTree>
    <p:extLst>
      <p:ext uri="{BB962C8B-B14F-4D97-AF65-F5344CB8AC3E}">
        <p14:creationId xmlns:p14="http://schemas.microsoft.com/office/powerpoint/2010/main" val="1621818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Nurses attending course in teaching methods for the nursing © RCN Archives</a:t>
            </a:r>
          </a:p>
        </p:txBody>
      </p:sp>
      <p:sp>
        <p:nvSpPr>
          <p:cNvPr id="4" name="Slide Number Placeholder 3"/>
          <p:cNvSpPr>
            <a:spLocks noGrp="1"/>
          </p:cNvSpPr>
          <p:nvPr>
            <p:ph type="sldNum" sz="quarter" idx="5"/>
          </p:nvPr>
        </p:nvSpPr>
        <p:spPr/>
        <p:txBody>
          <a:bodyPr/>
          <a:lstStyle/>
          <a:p>
            <a:fld id="{4CF27904-8284-4C65-9500-0CF41FDBCC2B}" type="slidenum">
              <a:rPr lang="en-GB" smtClean="0"/>
              <a:t>15</a:t>
            </a:fld>
            <a:endParaRPr lang="en-GB"/>
          </a:p>
        </p:txBody>
      </p:sp>
    </p:spTree>
    <p:extLst>
      <p:ext uri="{BB962C8B-B14F-4D97-AF65-F5344CB8AC3E}">
        <p14:creationId xmlns:p14="http://schemas.microsoft.com/office/powerpoint/2010/main" val="3735571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P/18/2/33  Nurse Graduation, left from Sierra Leone, right from Donegal Ireland © RCN Archives</a:t>
            </a:r>
          </a:p>
        </p:txBody>
      </p:sp>
      <p:sp>
        <p:nvSpPr>
          <p:cNvPr id="4" name="Slide Number Placeholder 3"/>
          <p:cNvSpPr>
            <a:spLocks noGrp="1"/>
          </p:cNvSpPr>
          <p:nvPr>
            <p:ph type="sldNum" sz="quarter" idx="5"/>
          </p:nvPr>
        </p:nvSpPr>
        <p:spPr/>
        <p:txBody>
          <a:bodyPr/>
          <a:lstStyle/>
          <a:p>
            <a:fld id="{4CF27904-8284-4C65-9500-0CF41FDBCC2B}" type="slidenum">
              <a:rPr lang="en-GB" smtClean="0"/>
              <a:t>16</a:t>
            </a:fld>
            <a:endParaRPr lang="en-GB"/>
          </a:p>
        </p:txBody>
      </p:sp>
    </p:spTree>
    <p:extLst>
      <p:ext uri="{BB962C8B-B14F-4D97-AF65-F5344CB8AC3E}">
        <p14:creationId xmlns:p14="http://schemas.microsoft.com/office/powerpoint/2010/main" val="2429230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E17CF-88AA-4052-8D05-B4F34FAE19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1CF44C8-3920-4E7A-BC1C-34D170C24B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78A73AF-7267-4370-823E-8DC3F3D6446B}"/>
              </a:ext>
            </a:extLst>
          </p:cNvPr>
          <p:cNvSpPr>
            <a:spLocks noGrp="1"/>
          </p:cNvSpPr>
          <p:nvPr>
            <p:ph type="dt" sz="half" idx="10"/>
          </p:nvPr>
        </p:nvSpPr>
        <p:spPr/>
        <p:txBody>
          <a:bodyPr/>
          <a:lstStyle/>
          <a:p>
            <a:fld id="{DA73F1A0-572D-4DD9-A0C8-2BF7554F725B}" type="datetimeFigureOut">
              <a:rPr lang="en-GB" smtClean="0"/>
              <a:t>29/07/2024</a:t>
            </a:fld>
            <a:endParaRPr lang="en-GB"/>
          </a:p>
        </p:txBody>
      </p:sp>
      <p:sp>
        <p:nvSpPr>
          <p:cNvPr id="5" name="Footer Placeholder 4">
            <a:extLst>
              <a:ext uri="{FF2B5EF4-FFF2-40B4-BE49-F238E27FC236}">
                <a16:creationId xmlns:a16="http://schemas.microsoft.com/office/drawing/2014/main" id="{6B7BB2A5-6C39-4FB0-9690-DE7AB18204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924F61-DB1A-4085-B0B0-59CAEF21037D}"/>
              </a:ext>
            </a:extLst>
          </p:cNvPr>
          <p:cNvSpPr>
            <a:spLocks noGrp="1"/>
          </p:cNvSpPr>
          <p:nvPr>
            <p:ph type="sldNum" sz="quarter" idx="12"/>
          </p:nvPr>
        </p:nvSpPr>
        <p:spPr/>
        <p:txBody>
          <a:bodyPr/>
          <a:lstStyle/>
          <a:p>
            <a:fld id="{B1E3A365-6D97-4228-912E-4A47F38BB7A7}" type="slidenum">
              <a:rPr lang="en-GB" smtClean="0"/>
              <a:t>‹#›</a:t>
            </a:fld>
            <a:endParaRPr lang="en-GB"/>
          </a:p>
        </p:txBody>
      </p:sp>
    </p:spTree>
    <p:extLst>
      <p:ext uri="{BB962C8B-B14F-4D97-AF65-F5344CB8AC3E}">
        <p14:creationId xmlns:p14="http://schemas.microsoft.com/office/powerpoint/2010/main" val="1608314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C8AA8-4949-4B15-B534-07D7B52C37F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ED99F9-B389-440F-A491-880D68A010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3DC01F-63F5-4486-96EC-F00E57723C93}"/>
              </a:ext>
            </a:extLst>
          </p:cNvPr>
          <p:cNvSpPr>
            <a:spLocks noGrp="1"/>
          </p:cNvSpPr>
          <p:nvPr>
            <p:ph type="dt" sz="half" idx="10"/>
          </p:nvPr>
        </p:nvSpPr>
        <p:spPr/>
        <p:txBody>
          <a:bodyPr/>
          <a:lstStyle/>
          <a:p>
            <a:fld id="{DA73F1A0-572D-4DD9-A0C8-2BF7554F725B}" type="datetimeFigureOut">
              <a:rPr lang="en-GB" smtClean="0"/>
              <a:t>29/07/2024</a:t>
            </a:fld>
            <a:endParaRPr lang="en-GB"/>
          </a:p>
        </p:txBody>
      </p:sp>
      <p:sp>
        <p:nvSpPr>
          <p:cNvPr id="5" name="Footer Placeholder 4">
            <a:extLst>
              <a:ext uri="{FF2B5EF4-FFF2-40B4-BE49-F238E27FC236}">
                <a16:creationId xmlns:a16="http://schemas.microsoft.com/office/drawing/2014/main" id="{3D40474A-270C-491A-A4C4-8E2BFE3B5F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465989-6D17-4F84-B45C-DE07B8F0EEAD}"/>
              </a:ext>
            </a:extLst>
          </p:cNvPr>
          <p:cNvSpPr>
            <a:spLocks noGrp="1"/>
          </p:cNvSpPr>
          <p:nvPr>
            <p:ph type="sldNum" sz="quarter" idx="12"/>
          </p:nvPr>
        </p:nvSpPr>
        <p:spPr/>
        <p:txBody>
          <a:bodyPr/>
          <a:lstStyle/>
          <a:p>
            <a:fld id="{B1E3A365-6D97-4228-912E-4A47F38BB7A7}" type="slidenum">
              <a:rPr lang="en-GB" smtClean="0"/>
              <a:t>‹#›</a:t>
            </a:fld>
            <a:endParaRPr lang="en-GB"/>
          </a:p>
        </p:txBody>
      </p:sp>
    </p:spTree>
    <p:extLst>
      <p:ext uri="{BB962C8B-B14F-4D97-AF65-F5344CB8AC3E}">
        <p14:creationId xmlns:p14="http://schemas.microsoft.com/office/powerpoint/2010/main" val="2435977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8AD97C-9703-4F28-BF9A-6A0AAAE3E3E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B05DC03-C791-4580-B603-4C5A030DDC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CB3C2C-EDC1-4059-8E89-C35D4ECEFFDA}"/>
              </a:ext>
            </a:extLst>
          </p:cNvPr>
          <p:cNvSpPr>
            <a:spLocks noGrp="1"/>
          </p:cNvSpPr>
          <p:nvPr>
            <p:ph type="dt" sz="half" idx="10"/>
          </p:nvPr>
        </p:nvSpPr>
        <p:spPr/>
        <p:txBody>
          <a:bodyPr/>
          <a:lstStyle/>
          <a:p>
            <a:fld id="{DA73F1A0-572D-4DD9-A0C8-2BF7554F725B}" type="datetimeFigureOut">
              <a:rPr lang="en-GB" smtClean="0"/>
              <a:t>29/07/2024</a:t>
            </a:fld>
            <a:endParaRPr lang="en-GB"/>
          </a:p>
        </p:txBody>
      </p:sp>
      <p:sp>
        <p:nvSpPr>
          <p:cNvPr id="5" name="Footer Placeholder 4">
            <a:extLst>
              <a:ext uri="{FF2B5EF4-FFF2-40B4-BE49-F238E27FC236}">
                <a16:creationId xmlns:a16="http://schemas.microsoft.com/office/drawing/2014/main" id="{57362E3C-5DED-46E8-AEAD-158682CD6E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D1883F-F288-4690-8C8B-EFA96B8DCB50}"/>
              </a:ext>
            </a:extLst>
          </p:cNvPr>
          <p:cNvSpPr>
            <a:spLocks noGrp="1"/>
          </p:cNvSpPr>
          <p:nvPr>
            <p:ph type="sldNum" sz="quarter" idx="12"/>
          </p:nvPr>
        </p:nvSpPr>
        <p:spPr/>
        <p:txBody>
          <a:bodyPr/>
          <a:lstStyle/>
          <a:p>
            <a:fld id="{B1E3A365-6D97-4228-912E-4A47F38BB7A7}" type="slidenum">
              <a:rPr lang="en-GB" smtClean="0"/>
              <a:t>‹#›</a:t>
            </a:fld>
            <a:endParaRPr lang="en-GB"/>
          </a:p>
        </p:txBody>
      </p:sp>
    </p:spTree>
    <p:extLst>
      <p:ext uri="{BB962C8B-B14F-4D97-AF65-F5344CB8AC3E}">
        <p14:creationId xmlns:p14="http://schemas.microsoft.com/office/powerpoint/2010/main" val="4130479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0034D-D8C0-4645-A167-A739F267E9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DF42BC-846B-40B0-93F6-11A759DF9B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14D555-9A11-4108-829C-6761C37F8345}"/>
              </a:ext>
            </a:extLst>
          </p:cNvPr>
          <p:cNvSpPr>
            <a:spLocks noGrp="1"/>
          </p:cNvSpPr>
          <p:nvPr>
            <p:ph type="dt" sz="half" idx="10"/>
          </p:nvPr>
        </p:nvSpPr>
        <p:spPr/>
        <p:txBody>
          <a:bodyPr/>
          <a:lstStyle/>
          <a:p>
            <a:fld id="{DA73F1A0-572D-4DD9-A0C8-2BF7554F725B}" type="datetimeFigureOut">
              <a:rPr lang="en-GB" smtClean="0"/>
              <a:t>29/07/2024</a:t>
            </a:fld>
            <a:endParaRPr lang="en-GB"/>
          </a:p>
        </p:txBody>
      </p:sp>
      <p:sp>
        <p:nvSpPr>
          <p:cNvPr id="5" name="Footer Placeholder 4">
            <a:extLst>
              <a:ext uri="{FF2B5EF4-FFF2-40B4-BE49-F238E27FC236}">
                <a16:creationId xmlns:a16="http://schemas.microsoft.com/office/drawing/2014/main" id="{01AA2DB4-2D3C-4182-BC5F-BE4554EFB0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15A7BE-035F-43C5-83B2-0F0A6E5A8618}"/>
              </a:ext>
            </a:extLst>
          </p:cNvPr>
          <p:cNvSpPr>
            <a:spLocks noGrp="1"/>
          </p:cNvSpPr>
          <p:nvPr>
            <p:ph type="sldNum" sz="quarter" idx="12"/>
          </p:nvPr>
        </p:nvSpPr>
        <p:spPr/>
        <p:txBody>
          <a:bodyPr/>
          <a:lstStyle/>
          <a:p>
            <a:fld id="{B1E3A365-6D97-4228-912E-4A47F38BB7A7}" type="slidenum">
              <a:rPr lang="en-GB" smtClean="0"/>
              <a:t>‹#›</a:t>
            </a:fld>
            <a:endParaRPr lang="en-GB"/>
          </a:p>
        </p:txBody>
      </p:sp>
    </p:spTree>
    <p:extLst>
      <p:ext uri="{BB962C8B-B14F-4D97-AF65-F5344CB8AC3E}">
        <p14:creationId xmlns:p14="http://schemas.microsoft.com/office/powerpoint/2010/main" val="3177070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98F3E-639B-44F4-8B0F-C93756063E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1173B3B-F5F6-4654-AB6F-FD20281F1E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F8EAD4-DA14-4BAA-8767-12F5276491F6}"/>
              </a:ext>
            </a:extLst>
          </p:cNvPr>
          <p:cNvSpPr>
            <a:spLocks noGrp="1"/>
          </p:cNvSpPr>
          <p:nvPr>
            <p:ph type="dt" sz="half" idx="10"/>
          </p:nvPr>
        </p:nvSpPr>
        <p:spPr/>
        <p:txBody>
          <a:bodyPr/>
          <a:lstStyle/>
          <a:p>
            <a:fld id="{DA73F1A0-572D-4DD9-A0C8-2BF7554F725B}" type="datetimeFigureOut">
              <a:rPr lang="en-GB" smtClean="0"/>
              <a:t>29/07/2024</a:t>
            </a:fld>
            <a:endParaRPr lang="en-GB"/>
          </a:p>
        </p:txBody>
      </p:sp>
      <p:sp>
        <p:nvSpPr>
          <p:cNvPr id="5" name="Footer Placeholder 4">
            <a:extLst>
              <a:ext uri="{FF2B5EF4-FFF2-40B4-BE49-F238E27FC236}">
                <a16:creationId xmlns:a16="http://schemas.microsoft.com/office/drawing/2014/main" id="{688BD162-1D62-4A97-8276-B0A439D186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72C980-A183-4914-BC14-24CCD11102B7}"/>
              </a:ext>
            </a:extLst>
          </p:cNvPr>
          <p:cNvSpPr>
            <a:spLocks noGrp="1"/>
          </p:cNvSpPr>
          <p:nvPr>
            <p:ph type="sldNum" sz="quarter" idx="12"/>
          </p:nvPr>
        </p:nvSpPr>
        <p:spPr/>
        <p:txBody>
          <a:bodyPr/>
          <a:lstStyle/>
          <a:p>
            <a:fld id="{B1E3A365-6D97-4228-912E-4A47F38BB7A7}" type="slidenum">
              <a:rPr lang="en-GB" smtClean="0"/>
              <a:t>‹#›</a:t>
            </a:fld>
            <a:endParaRPr lang="en-GB"/>
          </a:p>
        </p:txBody>
      </p:sp>
    </p:spTree>
    <p:extLst>
      <p:ext uri="{BB962C8B-B14F-4D97-AF65-F5344CB8AC3E}">
        <p14:creationId xmlns:p14="http://schemas.microsoft.com/office/powerpoint/2010/main" val="3172648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2FF73-5E22-4CB4-B4F0-64C4E928D6C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1E3EBB5-5251-4865-B65C-EDC080307E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6CC7C94-FD2C-40D3-A808-D32E2870FB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916D7AF-2915-47C0-B7DC-F723593F93A5}"/>
              </a:ext>
            </a:extLst>
          </p:cNvPr>
          <p:cNvSpPr>
            <a:spLocks noGrp="1"/>
          </p:cNvSpPr>
          <p:nvPr>
            <p:ph type="dt" sz="half" idx="10"/>
          </p:nvPr>
        </p:nvSpPr>
        <p:spPr/>
        <p:txBody>
          <a:bodyPr/>
          <a:lstStyle/>
          <a:p>
            <a:fld id="{DA73F1A0-572D-4DD9-A0C8-2BF7554F725B}" type="datetimeFigureOut">
              <a:rPr lang="en-GB" smtClean="0"/>
              <a:t>29/07/2024</a:t>
            </a:fld>
            <a:endParaRPr lang="en-GB"/>
          </a:p>
        </p:txBody>
      </p:sp>
      <p:sp>
        <p:nvSpPr>
          <p:cNvPr id="6" name="Footer Placeholder 5">
            <a:extLst>
              <a:ext uri="{FF2B5EF4-FFF2-40B4-BE49-F238E27FC236}">
                <a16:creationId xmlns:a16="http://schemas.microsoft.com/office/drawing/2014/main" id="{A2761983-78BA-4373-94A4-8E81C8E7A1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75FE657-E831-4E16-8DF6-6A8BF4391AFF}"/>
              </a:ext>
            </a:extLst>
          </p:cNvPr>
          <p:cNvSpPr>
            <a:spLocks noGrp="1"/>
          </p:cNvSpPr>
          <p:nvPr>
            <p:ph type="sldNum" sz="quarter" idx="12"/>
          </p:nvPr>
        </p:nvSpPr>
        <p:spPr/>
        <p:txBody>
          <a:bodyPr/>
          <a:lstStyle/>
          <a:p>
            <a:fld id="{B1E3A365-6D97-4228-912E-4A47F38BB7A7}" type="slidenum">
              <a:rPr lang="en-GB" smtClean="0"/>
              <a:t>‹#›</a:t>
            </a:fld>
            <a:endParaRPr lang="en-GB"/>
          </a:p>
        </p:txBody>
      </p:sp>
    </p:spTree>
    <p:extLst>
      <p:ext uri="{BB962C8B-B14F-4D97-AF65-F5344CB8AC3E}">
        <p14:creationId xmlns:p14="http://schemas.microsoft.com/office/powerpoint/2010/main" val="3803192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DB6AD-2CF7-40C7-B2D8-45EB3B16620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B601EF-983E-424F-AF93-03504E1178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E581D2-C962-463A-8A25-CEB99BD4712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438F9C2-3D2A-4238-820A-901FAA3863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14C795-1377-4215-883F-97AE44B6F4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A1E8114-BDB5-4EBB-9949-2D8720C08D27}"/>
              </a:ext>
            </a:extLst>
          </p:cNvPr>
          <p:cNvSpPr>
            <a:spLocks noGrp="1"/>
          </p:cNvSpPr>
          <p:nvPr>
            <p:ph type="dt" sz="half" idx="10"/>
          </p:nvPr>
        </p:nvSpPr>
        <p:spPr/>
        <p:txBody>
          <a:bodyPr/>
          <a:lstStyle/>
          <a:p>
            <a:fld id="{DA73F1A0-572D-4DD9-A0C8-2BF7554F725B}" type="datetimeFigureOut">
              <a:rPr lang="en-GB" smtClean="0"/>
              <a:t>29/07/2024</a:t>
            </a:fld>
            <a:endParaRPr lang="en-GB"/>
          </a:p>
        </p:txBody>
      </p:sp>
      <p:sp>
        <p:nvSpPr>
          <p:cNvPr id="8" name="Footer Placeholder 7">
            <a:extLst>
              <a:ext uri="{FF2B5EF4-FFF2-40B4-BE49-F238E27FC236}">
                <a16:creationId xmlns:a16="http://schemas.microsoft.com/office/drawing/2014/main" id="{B6D82B5B-27EA-42A3-B82B-885AC0ABA8D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6E17513-EFDE-44D0-88F2-67C550FBB934}"/>
              </a:ext>
            </a:extLst>
          </p:cNvPr>
          <p:cNvSpPr>
            <a:spLocks noGrp="1"/>
          </p:cNvSpPr>
          <p:nvPr>
            <p:ph type="sldNum" sz="quarter" idx="12"/>
          </p:nvPr>
        </p:nvSpPr>
        <p:spPr/>
        <p:txBody>
          <a:bodyPr/>
          <a:lstStyle/>
          <a:p>
            <a:fld id="{B1E3A365-6D97-4228-912E-4A47F38BB7A7}" type="slidenum">
              <a:rPr lang="en-GB" smtClean="0"/>
              <a:t>‹#›</a:t>
            </a:fld>
            <a:endParaRPr lang="en-GB"/>
          </a:p>
        </p:txBody>
      </p:sp>
    </p:spTree>
    <p:extLst>
      <p:ext uri="{BB962C8B-B14F-4D97-AF65-F5344CB8AC3E}">
        <p14:creationId xmlns:p14="http://schemas.microsoft.com/office/powerpoint/2010/main" val="2179178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45E46-DBF9-4F25-B1B2-DFBE1F3AE8C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D0DA746-C01C-44DF-A2F6-A402C104DDE1}"/>
              </a:ext>
            </a:extLst>
          </p:cNvPr>
          <p:cNvSpPr>
            <a:spLocks noGrp="1"/>
          </p:cNvSpPr>
          <p:nvPr>
            <p:ph type="dt" sz="half" idx="10"/>
          </p:nvPr>
        </p:nvSpPr>
        <p:spPr/>
        <p:txBody>
          <a:bodyPr/>
          <a:lstStyle/>
          <a:p>
            <a:fld id="{DA73F1A0-572D-4DD9-A0C8-2BF7554F725B}" type="datetimeFigureOut">
              <a:rPr lang="en-GB" smtClean="0"/>
              <a:t>29/07/2024</a:t>
            </a:fld>
            <a:endParaRPr lang="en-GB"/>
          </a:p>
        </p:txBody>
      </p:sp>
      <p:sp>
        <p:nvSpPr>
          <p:cNvPr id="4" name="Footer Placeholder 3">
            <a:extLst>
              <a:ext uri="{FF2B5EF4-FFF2-40B4-BE49-F238E27FC236}">
                <a16:creationId xmlns:a16="http://schemas.microsoft.com/office/drawing/2014/main" id="{6702C064-2F66-4730-9FAA-0C16DBAAF8F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EB8FDDA-76A7-4FBD-8153-163A95E340EC}"/>
              </a:ext>
            </a:extLst>
          </p:cNvPr>
          <p:cNvSpPr>
            <a:spLocks noGrp="1"/>
          </p:cNvSpPr>
          <p:nvPr>
            <p:ph type="sldNum" sz="quarter" idx="12"/>
          </p:nvPr>
        </p:nvSpPr>
        <p:spPr/>
        <p:txBody>
          <a:bodyPr/>
          <a:lstStyle/>
          <a:p>
            <a:fld id="{B1E3A365-6D97-4228-912E-4A47F38BB7A7}" type="slidenum">
              <a:rPr lang="en-GB" smtClean="0"/>
              <a:t>‹#›</a:t>
            </a:fld>
            <a:endParaRPr lang="en-GB"/>
          </a:p>
        </p:txBody>
      </p:sp>
    </p:spTree>
    <p:extLst>
      <p:ext uri="{BB962C8B-B14F-4D97-AF65-F5344CB8AC3E}">
        <p14:creationId xmlns:p14="http://schemas.microsoft.com/office/powerpoint/2010/main" val="1839113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B6F75F-31DA-4477-A29A-B5527D2E2D03}"/>
              </a:ext>
            </a:extLst>
          </p:cNvPr>
          <p:cNvSpPr>
            <a:spLocks noGrp="1"/>
          </p:cNvSpPr>
          <p:nvPr>
            <p:ph type="dt" sz="half" idx="10"/>
          </p:nvPr>
        </p:nvSpPr>
        <p:spPr/>
        <p:txBody>
          <a:bodyPr/>
          <a:lstStyle/>
          <a:p>
            <a:fld id="{DA73F1A0-572D-4DD9-A0C8-2BF7554F725B}" type="datetimeFigureOut">
              <a:rPr lang="en-GB" smtClean="0"/>
              <a:t>29/07/2024</a:t>
            </a:fld>
            <a:endParaRPr lang="en-GB"/>
          </a:p>
        </p:txBody>
      </p:sp>
      <p:sp>
        <p:nvSpPr>
          <p:cNvPr id="3" name="Footer Placeholder 2">
            <a:extLst>
              <a:ext uri="{FF2B5EF4-FFF2-40B4-BE49-F238E27FC236}">
                <a16:creationId xmlns:a16="http://schemas.microsoft.com/office/drawing/2014/main" id="{837819B0-F276-47AE-976F-A1DD7F0B3B2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EB4FDB7-8BB1-48D7-9C4C-D5585DB91711}"/>
              </a:ext>
            </a:extLst>
          </p:cNvPr>
          <p:cNvSpPr>
            <a:spLocks noGrp="1"/>
          </p:cNvSpPr>
          <p:nvPr>
            <p:ph type="sldNum" sz="quarter" idx="12"/>
          </p:nvPr>
        </p:nvSpPr>
        <p:spPr/>
        <p:txBody>
          <a:bodyPr/>
          <a:lstStyle/>
          <a:p>
            <a:fld id="{B1E3A365-6D97-4228-912E-4A47F38BB7A7}" type="slidenum">
              <a:rPr lang="en-GB" smtClean="0"/>
              <a:t>‹#›</a:t>
            </a:fld>
            <a:endParaRPr lang="en-GB"/>
          </a:p>
        </p:txBody>
      </p:sp>
    </p:spTree>
    <p:extLst>
      <p:ext uri="{BB962C8B-B14F-4D97-AF65-F5344CB8AC3E}">
        <p14:creationId xmlns:p14="http://schemas.microsoft.com/office/powerpoint/2010/main" val="4259273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39E93-C417-4873-805C-E32138C25D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111AA7D-7BDF-43DC-AFC2-4DA8E667F3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B936FF8-1F14-48A3-A6DF-1183CC08A7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8433F5-ED21-4642-B5EA-1619D09BC3B6}"/>
              </a:ext>
            </a:extLst>
          </p:cNvPr>
          <p:cNvSpPr>
            <a:spLocks noGrp="1"/>
          </p:cNvSpPr>
          <p:nvPr>
            <p:ph type="dt" sz="half" idx="10"/>
          </p:nvPr>
        </p:nvSpPr>
        <p:spPr/>
        <p:txBody>
          <a:bodyPr/>
          <a:lstStyle/>
          <a:p>
            <a:fld id="{DA73F1A0-572D-4DD9-A0C8-2BF7554F725B}" type="datetimeFigureOut">
              <a:rPr lang="en-GB" smtClean="0"/>
              <a:t>29/07/2024</a:t>
            </a:fld>
            <a:endParaRPr lang="en-GB"/>
          </a:p>
        </p:txBody>
      </p:sp>
      <p:sp>
        <p:nvSpPr>
          <p:cNvPr id="6" name="Footer Placeholder 5">
            <a:extLst>
              <a:ext uri="{FF2B5EF4-FFF2-40B4-BE49-F238E27FC236}">
                <a16:creationId xmlns:a16="http://schemas.microsoft.com/office/drawing/2014/main" id="{8A05C04E-8A5A-45BC-8A9F-6FCF4A54BFA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10858B-E8A0-46AD-A147-97EBEFBDF82B}"/>
              </a:ext>
            </a:extLst>
          </p:cNvPr>
          <p:cNvSpPr>
            <a:spLocks noGrp="1"/>
          </p:cNvSpPr>
          <p:nvPr>
            <p:ph type="sldNum" sz="quarter" idx="12"/>
          </p:nvPr>
        </p:nvSpPr>
        <p:spPr/>
        <p:txBody>
          <a:bodyPr/>
          <a:lstStyle/>
          <a:p>
            <a:fld id="{B1E3A365-6D97-4228-912E-4A47F38BB7A7}" type="slidenum">
              <a:rPr lang="en-GB" smtClean="0"/>
              <a:t>‹#›</a:t>
            </a:fld>
            <a:endParaRPr lang="en-GB"/>
          </a:p>
        </p:txBody>
      </p:sp>
    </p:spTree>
    <p:extLst>
      <p:ext uri="{BB962C8B-B14F-4D97-AF65-F5344CB8AC3E}">
        <p14:creationId xmlns:p14="http://schemas.microsoft.com/office/powerpoint/2010/main" val="117974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81F5-5B10-423F-A2FE-91051507FC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625D16C-33FB-4CD9-BDD8-5B016955E9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E075FFE-5342-42D4-93E7-CBC68AFACF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3BDEEF-9A84-43F1-9100-B739D0DEC9E5}"/>
              </a:ext>
            </a:extLst>
          </p:cNvPr>
          <p:cNvSpPr>
            <a:spLocks noGrp="1"/>
          </p:cNvSpPr>
          <p:nvPr>
            <p:ph type="dt" sz="half" idx="10"/>
          </p:nvPr>
        </p:nvSpPr>
        <p:spPr/>
        <p:txBody>
          <a:bodyPr/>
          <a:lstStyle/>
          <a:p>
            <a:fld id="{DA73F1A0-572D-4DD9-A0C8-2BF7554F725B}" type="datetimeFigureOut">
              <a:rPr lang="en-GB" smtClean="0"/>
              <a:t>29/07/2024</a:t>
            </a:fld>
            <a:endParaRPr lang="en-GB"/>
          </a:p>
        </p:txBody>
      </p:sp>
      <p:sp>
        <p:nvSpPr>
          <p:cNvPr id="6" name="Footer Placeholder 5">
            <a:extLst>
              <a:ext uri="{FF2B5EF4-FFF2-40B4-BE49-F238E27FC236}">
                <a16:creationId xmlns:a16="http://schemas.microsoft.com/office/drawing/2014/main" id="{2C7584C2-2299-4A62-B6AE-F9E73BC2D79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736F0FF-9820-4374-9F9A-AD6D04176DEF}"/>
              </a:ext>
            </a:extLst>
          </p:cNvPr>
          <p:cNvSpPr>
            <a:spLocks noGrp="1"/>
          </p:cNvSpPr>
          <p:nvPr>
            <p:ph type="sldNum" sz="quarter" idx="12"/>
          </p:nvPr>
        </p:nvSpPr>
        <p:spPr/>
        <p:txBody>
          <a:bodyPr/>
          <a:lstStyle/>
          <a:p>
            <a:fld id="{B1E3A365-6D97-4228-912E-4A47F38BB7A7}" type="slidenum">
              <a:rPr lang="en-GB" smtClean="0"/>
              <a:t>‹#›</a:t>
            </a:fld>
            <a:endParaRPr lang="en-GB"/>
          </a:p>
        </p:txBody>
      </p:sp>
    </p:spTree>
    <p:extLst>
      <p:ext uri="{BB962C8B-B14F-4D97-AF65-F5344CB8AC3E}">
        <p14:creationId xmlns:p14="http://schemas.microsoft.com/office/powerpoint/2010/main" val="3190872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376671-A140-4E14-A26B-1A41C433A0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CE2AE41-53AD-4C7B-A0AA-A6FB25A279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2E43D3-980A-4306-A232-CE4D798B7E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73F1A0-572D-4DD9-A0C8-2BF7554F725B}" type="datetimeFigureOut">
              <a:rPr lang="en-GB" smtClean="0"/>
              <a:t>29/07/2024</a:t>
            </a:fld>
            <a:endParaRPr lang="en-GB"/>
          </a:p>
        </p:txBody>
      </p:sp>
      <p:sp>
        <p:nvSpPr>
          <p:cNvPr id="5" name="Footer Placeholder 4">
            <a:extLst>
              <a:ext uri="{FF2B5EF4-FFF2-40B4-BE49-F238E27FC236}">
                <a16:creationId xmlns:a16="http://schemas.microsoft.com/office/drawing/2014/main" id="{0BB6C699-1E90-4E87-99E2-C24046FA3A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EF508D5-7D8C-458E-9632-4C72AF3E81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E3A365-6D97-4228-912E-4A47F38BB7A7}" type="slidenum">
              <a:rPr lang="en-GB" smtClean="0"/>
              <a:t>‹#›</a:t>
            </a:fld>
            <a:endParaRPr lang="en-GB"/>
          </a:p>
        </p:txBody>
      </p:sp>
    </p:spTree>
    <p:extLst>
      <p:ext uri="{BB962C8B-B14F-4D97-AF65-F5344CB8AC3E}">
        <p14:creationId xmlns:p14="http://schemas.microsoft.com/office/powerpoint/2010/main" val="3491997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mailto:archives@rcn.org.uk"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t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rcn.libguides.com/BH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rcn.org.uk/library-exhibitions/diversity-exhibitio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69KS7B05_zc"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zG_vJ2BdAQU" TargetMode="External"/><Relationship Id="rId2" Type="http://schemas.openxmlformats.org/officeDocument/2006/relationships/hyperlink" Target="https://youtu.be/fPPka93NmY0" TargetMode="External"/><Relationship Id="rId1" Type="http://schemas.openxmlformats.org/officeDocument/2006/relationships/slideLayout" Target="../slideLayouts/slideLayout7.xml"/><Relationship Id="rId4" Type="http://schemas.openxmlformats.org/officeDocument/2006/relationships/hyperlink" Target="https://youtu.be/P4KlHtKgpYY"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youtu.be/kLb9oP7HpqA" TargetMode="External"/><Relationship Id="rId2" Type="http://schemas.openxmlformats.org/officeDocument/2006/relationships/hyperlink" Target="https://youtu.be/Em1RvOqmubk" TargetMode="External"/><Relationship Id="rId1" Type="http://schemas.openxmlformats.org/officeDocument/2006/relationships/slideLayout" Target="../slideLayouts/slideLayout7.xml"/><Relationship Id="rId5" Type="http://schemas.openxmlformats.org/officeDocument/2006/relationships/hyperlink" Target="https://youtu.be/dXZGKZh0a7g" TargetMode="External"/><Relationship Id="rId4" Type="http://schemas.openxmlformats.org/officeDocument/2006/relationships/hyperlink" Target="https://youtu.be/JXIhs9Ojaa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youtu.be/Qh9j29QIFVE" TargetMode="External"/><Relationship Id="rId2" Type="http://schemas.openxmlformats.org/officeDocument/2006/relationships/hyperlink" Target="https://youtu.be/sKCTJ-_grKI" TargetMode="External"/><Relationship Id="rId1" Type="http://schemas.openxmlformats.org/officeDocument/2006/relationships/slideLayout" Target="../slideLayouts/slideLayout7.xml"/><Relationship Id="rId4" Type="http://schemas.openxmlformats.org/officeDocument/2006/relationships/hyperlink" Target="https://youtu.be/P_B0plQ096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rcn.org.uk/Get-Involved/Forums/History-of-Nursing-Forum/History-of-nursing-articl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rcn.org.uk/magazines/bulletin/2020/october/young-historians-project-uncovers-black-nursing-history"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www.rcn.org.uk/about-us/diversity-and-inclusion/nursing-whilst-black"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lack History Month logo">
            <a:extLst>
              <a:ext uri="{FF2B5EF4-FFF2-40B4-BE49-F238E27FC236}">
                <a16:creationId xmlns:a16="http://schemas.microsoft.com/office/drawing/2014/main" id="{CF72F1B1-644C-4C92-8FE3-F66BE8582D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2048" y="1077024"/>
            <a:ext cx="9407904" cy="4703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19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67EC10-F33B-89D6-B105-E2A4077C01B8}"/>
              </a:ext>
            </a:extLst>
          </p:cNvPr>
          <p:cNvSpPr txBox="1"/>
          <p:nvPr/>
        </p:nvSpPr>
        <p:spPr>
          <a:xfrm>
            <a:off x="720969" y="1459523"/>
            <a:ext cx="10163908" cy="4678204"/>
          </a:xfrm>
          <a:prstGeom prst="rect">
            <a:avLst/>
          </a:prstGeom>
          <a:noFill/>
        </p:spPr>
        <p:txBody>
          <a:bodyPr wrap="square" lIns="91440" tIns="45720" rIns="91440" bIns="45720" rtlCol="0" anchor="t">
            <a:spAutoFit/>
          </a:bodyPr>
          <a:lstStyle/>
          <a:p>
            <a:r>
              <a:rPr lang="en-GB" sz="2800" b="1" dirty="0"/>
              <a:t>Social Media – useful tags and accounts</a:t>
            </a:r>
          </a:p>
          <a:p>
            <a:endParaRPr lang="en-GB" sz="2800" b="1" dirty="0"/>
          </a:p>
          <a:p>
            <a:r>
              <a:rPr lang="en-GB" sz="2800" dirty="0">
                <a:highlight>
                  <a:srgbClr val="FFFF00"/>
                </a:highlight>
              </a:rPr>
              <a:t>#RCNBHM2023</a:t>
            </a:r>
            <a:endParaRPr lang="en-GB" sz="2800" dirty="0">
              <a:highlight>
                <a:srgbClr val="FFFF00"/>
              </a:highlight>
              <a:cs typeface="Calibri"/>
            </a:endParaRPr>
          </a:p>
          <a:p>
            <a:endParaRPr lang="en-GB" sz="2800" dirty="0"/>
          </a:p>
          <a:p>
            <a:r>
              <a:rPr lang="en-GB" sz="2800" dirty="0"/>
              <a:t>#BlackHistory</a:t>
            </a:r>
          </a:p>
          <a:p>
            <a:r>
              <a:rPr lang="en-GB" sz="2800" dirty="0"/>
              <a:t>#BlackHistoryMonth</a:t>
            </a:r>
          </a:p>
          <a:p>
            <a:r>
              <a:rPr lang="en-GB" sz="2800" dirty="0"/>
              <a:t>#HistNursing</a:t>
            </a:r>
          </a:p>
          <a:p>
            <a:endParaRPr lang="en-GB" sz="2800" dirty="0"/>
          </a:p>
          <a:p>
            <a:r>
              <a:rPr lang="en-GB" sz="2800" dirty="0"/>
              <a:t>Twitter - @RCNHistory @RCNLibraries</a:t>
            </a:r>
          </a:p>
          <a:p>
            <a:endParaRPr lang="en-GB" sz="2800" dirty="0"/>
          </a:p>
          <a:p>
            <a:endParaRPr lang="en-GB" dirty="0"/>
          </a:p>
        </p:txBody>
      </p:sp>
    </p:spTree>
    <p:extLst>
      <p:ext uri="{BB962C8B-B14F-4D97-AF65-F5344CB8AC3E}">
        <p14:creationId xmlns:p14="http://schemas.microsoft.com/office/powerpoint/2010/main" val="3585458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5926A0-8311-36D0-D436-22444F9FA9F8}"/>
              </a:ext>
            </a:extLst>
          </p:cNvPr>
          <p:cNvSpPr txBox="1"/>
          <p:nvPr/>
        </p:nvSpPr>
        <p:spPr>
          <a:xfrm>
            <a:off x="1169794" y="1199856"/>
            <a:ext cx="10248180"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800" b="1" dirty="0">
                <a:cs typeface="Calibri"/>
              </a:rPr>
              <a:t>Images</a:t>
            </a:r>
          </a:p>
          <a:p>
            <a:endParaRPr lang="en-GB" sz="2800" dirty="0">
              <a:cs typeface="Calibri"/>
            </a:endParaRPr>
          </a:p>
          <a:p>
            <a:r>
              <a:rPr lang="en-GB" sz="2800">
                <a:cs typeface="Calibri"/>
              </a:rPr>
              <a:t>Below we have a small selection of copyright cleared photographs </a:t>
            </a:r>
            <a:r>
              <a:rPr lang="en-GB" sz="2800" dirty="0">
                <a:cs typeface="Calibri"/>
              </a:rPr>
              <a:t>that can be use</a:t>
            </a:r>
            <a:r>
              <a:rPr lang="en-GB" sz="2800" dirty="0"/>
              <a:t>d</a:t>
            </a:r>
            <a:r>
              <a:rPr lang="en-GB" sz="2800" dirty="0">
                <a:cs typeface="Calibri"/>
              </a:rPr>
              <a:t> in RCN presentations or publications.  </a:t>
            </a:r>
          </a:p>
          <a:p>
            <a:endParaRPr lang="en-GB" sz="2800" dirty="0">
              <a:cs typeface="Calibri"/>
            </a:endParaRPr>
          </a:p>
          <a:p>
            <a:r>
              <a:rPr lang="en-GB" sz="2800" dirty="0">
                <a:cs typeface="Calibri"/>
              </a:rPr>
              <a:t>Please use the reference and copyright statement that appears in the notes when using these images.</a:t>
            </a:r>
            <a:endParaRPr lang="en-GB"/>
          </a:p>
          <a:p>
            <a:endParaRPr lang="en-GB" sz="2800" dirty="0">
              <a:cs typeface="Calibri"/>
            </a:endParaRPr>
          </a:p>
          <a:p>
            <a:r>
              <a:rPr lang="en-GB" sz="2800" dirty="0">
                <a:cs typeface="Calibri"/>
              </a:rPr>
              <a:t>If anyone wants to use these for non-RCN purposes; they need to contact </a:t>
            </a:r>
            <a:r>
              <a:rPr lang="en-GB" sz="2800" dirty="0">
                <a:cs typeface="Calibri"/>
                <a:hlinkClick r:id="rId2"/>
              </a:rPr>
              <a:t>archives@rcn.org.uk</a:t>
            </a:r>
            <a:r>
              <a:rPr lang="en-GB" sz="2800" dirty="0">
                <a:cs typeface="Calibri"/>
              </a:rPr>
              <a:t> for a license.   </a:t>
            </a:r>
          </a:p>
          <a:p>
            <a:endParaRPr lang="en-GB" sz="2800" dirty="0">
              <a:cs typeface="Calibri"/>
            </a:endParaRPr>
          </a:p>
        </p:txBody>
      </p:sp>
    </p:spTree>
    <p:extLst>
      <p:ext uri="{BB962C8B-B14F-4D97-AF65-F5344CB8AC3E}">
        <p14:creationId xmlns:p14="http://schemas.microsoft.com/office/powerpoint/2010/main" val="860479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person&#10;&#10;Description automatically generated">
            <a:extLst>
              <a:ext uri="{FF2B5EF4-FFF2-40B4-BE49-F238E27FC236}">
                <a16:creationId xmlns:a16="http://schemas.microsoft.com/office/drawing/2014/main" id="{5C7E828D-28C1-427E-8BAD-F1C3D950F4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0987" y="0"/>
            <a:ext cx="4790026" cy="6858000"/>
          </a:xfrm>
          <a:prstGeom prst="rect">
            <a:avLst/>
          </a:prstGeom>
        </p:spPr>
      </p:pic>
    </p:spTree>
    <p:extLst>
      <p:ext uri="{BB962C8B-B14F-4D97-AF65-F5344CB8AC3E}">
        <p14:creationId xmlns:p14="http://schemas.microsoft.com/office/powerpoint/2010/main" val="1413837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28EA34-C5C3-4F59-A235-60FE15DD9A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7639" y="743858"/>
            <a:ext cx="3959352" cy="5495544"/>
          </a:xfrm>
          <a:prstGeom prst="rect">
            <a:avLst/>
          </a:prstGeom>
        </p:spPr>
      </p:pic>
    </p:spTree>
    <p:extLst>
      <p:ext uri="{BB962C8B-B14F-4D97-AF65-F5344CB8AC3E}">
        <p14:creationId xmlns:p14="http://schemas.microsoft.com/office/powerpoint/2010/main" val="3701152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A6A1DD-22F7-476A-A79C-A3A9E2ADA5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2049" y="0"/>
            <a:ext cx="4127902" cy="6858000"/>
          </a:xfrm>
          <a:prstGeom prst="rect">
            <a:avLst/>
          </a:prstGeom>
        </p:spPr>
      </p:pic>
    </p:spTree>
    <p:extLst>
      <p:ext uri="{BB962C8B-B14F-4D97-AF65-F5344CB8AC3E}">
        <p14:creationId xmlns:p14="http://schemas.microsoft.com/office/powerpoint/2010/main" val="1990736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CEBD9B-0AE0-46C8-9C9A-C4934BEC61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4267" y="876823"/>
            <a:ext cx="7531949" cy="5345454"/>
          </a:xfrm>
          <a:prstGeom prst="rect">
            <a:avLst/>
          </a:prstGeom>
        </p:spPr>
      </p:pic>
    </p:spTree>
    <p:extLst>
      <p:ext uri="{BB962C8B-B14F-4D97-AF65-F5344CB8AC3E}">
        <p14:creationId xmlns:p14="http://schemas.microsoft.com/office/powerpoint/2010/main" val="569757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posing, group, old&#10;&#10;Description automatically generated">
            <a:extLst>
              <a:ext uri="{FF2B5EF4-FFF2-40B4-BE49-F238E27FC236}">
                <a16:creationId xmlns:a16="http://schemas.microsoft.com/office/drawing/2014/main" id="{5856A4D7-DFBF-4986-AE98-CF1DF5ACA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0806" y="192024"/>
            <a:ext cx="5390388" cy="6473952"/>
          </a:xfrm>
          <a:prstGeom prst="rect">
            <a:avLst/>
          </a:prstGeom>
        </p:spPr>
      </p:pic>
    </p:spTree>
    <p:extLst>
      <p:ext uri="{BB962C8B-B14F-4D97-AF65-F5344CB8AC3E}">
        <p14:creationId xmlns:p14="http://schemas.microsoft.com/office/powerpoint/2010/main" val="911708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6216C2-30DC-77EB-1E1C-68DC620EC32D}"/>
              </a:ext>
            </a:extLst>
          </p:cNvPr>
          <p:cNvSpPr txBox="1"/>
          <p:nvPr/>
        </p:nvSpPr>
        <p:spPr>
          <a:xfrm>
            <a:off x="615461" y="1702501"/>
            <a:ext cx="11294390" cy="3170099"/>
          </a:xfrm>
          <a:prstGeom prst="rect">
            <a:avLst/>
          </a:prstGeom>
          <a:noFill/>
        </p:spPr>
        <p:txBody>
          <a:bodyPr wrap="square" lIns="91440" tIns="45720" rIns="91440" bIns="45720" rtlCol="0" anchor="t">
            <a:spAutoFit/>
          </a:bodyPr>
          <a:lstStyle/>
          <a:p>
            <a:r>
              <a:rPr lang="en-GB" sz="4000" dirty="0"/>
              <a:t>Inspirational Quotes </a:t>
            </a:r>
            <a:endParaRPr lang="en-GB" sz="4000">
              <a:cs typeface="Calibri"/>
            </a:endParaRPr>
          </a:p>
          <a:p>
            <a:r>
              <a:rPr lang="en-GB" sz="4000" dirty="0">
                <a:cs typeface="Calibri"/>
              </a:rPr>
              <a:t>Please add to this section!  </a:t>
            </a:r>
          </a:p>
          <a:p>
            <a:endParaRPr lang="en-GB" sz="4000" dirty="0">
              <a:cs typeface="Calibri"/>
            </a:endParaRPr>
          </a:p>
          <a:p>
            <a:r>
              <a:rPr lang="en-GB" sz="4000" dirty="0">
                <a:cs typeface="Calibri"/>
              </a:rPr>
              <a:t>Please include the author and a reference in the notes section</a:t>
            </a:r>
          </a:p>
        </p:txBody>
      </p:sp>
    </p:spTree>
    <p:extLst>
      <p:ext uri="{BB962C8B-B14F-4D97-AF65-F5344CB8AC3E}">
        <p14:creationId xmlns:p14="http://schemas.microsoft.com/office/powerpoint/2010/main" val="3285954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2C4A6-B9C9-4D77-B751-E49194F8DB0A}"/>
              </a:ext>
            </a:extLst>
          </p:cNvPr>
          <p:cNvSpPr>
            <a:spLocks noGrp="1"/>
          </p:cNvSpPr>
          <p:nvPr>
            <p:ph type="title"/>
          </p:nvPr>
        </p:nvSpPr>
        <p:spPr/>
        <p:txBody>
          <a:bodyPr>
            <a:normAutofit/>
          </a:bodyPr>
          <a:lstStyle/>
          <a:p>
            <a:r>
              <a:rPr lang="en-GB" sz="6000" dirty="0"/>
              <a:t>Yvonne Coghill</a:t>
            </a:r>
          </a:p>
        </p:txBody>
      </p:sp>
      <p:sp>
        <p:nvSpPr>
          <p:cNvPr id="3" name="Content Placeholder 2">
            <a:extLst>
              <a:ext uri="{FF2B5EF4-FFF2-40B4-BE49-F238E27FC236}">
                <a16:creationId xmlns:a16="http://schemas.microsoft.com/office/drawing/2014/main" id="{238B8B25-44A3-4CA3-BE50-F7BB5DD84ADD}"/>
              </a:ext>
            </a:extLst>
          </p:cNvPr>
          <p:cNvSpPr>
            <a:spLocks noGrp="1"/>
          </p:cNvSpPr>
          <p:nvPr>
            <p:ph idx="1"/>
          </p:nvPr>
        </p:nvSpPr>
        <p:spPr/>
        <p:txBody>
          <a:bodyPr vert="horz" lIns="91440" tIns="45720" rIns="91440" bIns="45720" rtlCol="0" anchor="t">
            <a:normAutofit/>
          </a:bodyPr>
          <a:lstStyle/>
          <a:p>
            <a:pPr marL="0" indent="0">
              <a:buNone/>
            </a:pPr>
            <a:r>
              <a:rPr lang="en-GB" sz="4000" dirty="0"/>
              <a:t>Having a conversation about issues to do with race can take courage.  Many of us run the risk of exposing our ignorance, offending someone with a prejudicial attitude, or demonstrating a racist attitude. </a:t>
            </a:r>
            <a:endParaRPr lang="en-US" sz="4000"/>
          </a:p>
        </p:txBody>
      </p:sp>
    </p:spTree>
    <p:extLst>
      <p:ext uri="{BB962C8B-B14F-4D97-AF65-F5344CB8AC3E}">
        <p14:creationId xmlns:p14="http://schemas.microsoft.com/office/powerpoint/2010/main" val="1041553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B4167-D916-44EF-8738-ABB0FE6C2BC2}"/>
              </a:ext>
            </a:extLst>
          </p:cNvPr>
          <p:cNvSpPr>
            <a:spLocks noGrp="1"/>
          </p:cNvSpPr>
          <p:nvPr>
            <p:ph type="title"/>
          </p:nvPr>
        </p:nvSpPr>
        <p:spPr/>
        <p:txBody>
          <a:bodyPr>
            <a:normAutofit/>
          </a:bodyPr>
          <a:lstStyle/>
          <a:p>
            <a:r>
              <a:rPr lang="en-GB" sz="6000" dirty="0"/>
              <a:t>Donna Kinnair</a:t>
            </a:r>
          </a:p>
        </p:txBody>
      </p:sp>
      <p:sp>
        <p:nvSpPr>
          <p:cNvPr id="3" name="Content Placeholder 2">
            <a:extLst>
              <a:ext uri="{FF2B5EF4-FFF2-40B4-BE49-F238E27FC236}">
                <a16:creationId xmlns:a16="http://schemas.microsoft.com/office/drawing/2014/main" id="{D37C4EF2-474F-455B-886F-8E7DB255EBF4}"/>
              </a:ext>
            </a:extLst>
          </p:cNvPr>
          <p:cNvSpPr>
            <a:spLocks noGrp="1"/>
          </p:cNvSpPr>
          <p:nvPr>
            <p:ph idx="1"/>
          </p:nvPr>
        </p:nvSpPr>
        <p:spPr/>
        <p:txBody>
          <a:bodyPr vert="horz" lIns="91440" tIns="45720" rIns="91440" bIns="45720" rtlCol="0" anchor="t">
            <a:noAutofit/>
          </a:bodyPr>
          <a:lstStyle/>
          <a:p>
            <a:pPr marL="0" indent="0">
              <a:buNone/>
            </a:pPr>
            <a:r>
              <a:rPr lang="en-GB" sz="4000" dirty="0"/>
              <a:t>Equality is a problem for everyone in the health service. When there is racial inequality in the workplace, patient care suffers – and that is not acceptable.</a:t>
            </a:r>
            <a:endParaRPr lang="en-US"/>
          </a:p>
        </p:txBody>
      </p:sp>
    </p:spTree>
    <p:extLst>
      <p:ext uri="{BB962C8B-B14F-4D97-AF65-F5344CB8AC3E}">
        <p14:creationId xmlns:p14="http://schemas.microsoft.com/office/powerpoint/2010/main" val="1777076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6F89-807B-6C3C-94D3-72CA55E45E36}"/>
              </a:ext>
            </a:extLst>
          </p:cNvPr>
          <p:cNvSpPr>
            <a:spLocks noGrp="1"/>
          </p:cNvSpPr>
          <p:nvPr>
            <p:ph type="title"/>
          </p:nvPr>
        </p:nvSpPr>
        <p:spPr/>
        <p:txBody>
          <a:bodyPr>
            <a:normAutofit/>
          </a:bodyPr>
          <a:lstStyle/>
          <a:p>
            <a:r>
              <a:rPr lang="en-GB" sz="3600" dirty="0">
                <a:hlinkClick r:id="rId3"/>
              </a:rPr>
              <a:t>RCN Library BHM Reading List on Anti-Racism 2023</a:t>
            </a:r>
            <a:br>
              <a:rPr lang="en-GB" dirty="0"/>
            </a:br>
            <a:endParaRPr lang="en-GB" dirty="0"/>
          </a:p>
        </p:txBody>
      </p:sp>
      <p:pic>
        <p:nvPicPr>
          <p:cNvPr id="7" name="Picture 7" descr="A screenshot of a computer&#10;&#10;Description automatically generated">
            <a:extLst>
              <a:ext uri="{FF2B5EF4-FFF2-40B4-BE49-F238E27FC236}">
                <a16:creationId xmlns:a16="http://schemas.microsoft.com/office/drawing/2014/main" id="{4F2363A3-DD7A-9112-369A-D09D32E0861B}"/>
              </a:ext>
            </a:extLst>
          </p:cNvPr>
          <p:cNvPicPr>
            <a:picLocks noChangeAspect="1"/>
          </p:cNvPicPr>
          <p:nvPr/>
        </p:nvPicPr>
        <p:blipFill>
          <a:blip r:embed="rId4"/>
          <a:stretch>
            <a:fillRect/>
          </a:stretch>
        </p:blipFill>
        <p:spPr>
          <a:xfrm>
            <a:off x="2244436" y="1033006"/>
            <a:ext cx="7079673" cy="5747950"/>
          </a:xfrm>
          <a:prstGeom prst="rect">
            <a:avLst/>
          </a:prstGeom>
        </p:spPr>
      </p:pic>
    </p:spTree>
    <p:extLst>
      <p:ext uri="{BB962C8B-B14F-4D97-AF65-F5344CB8AC3E}">
        <p14:creationId xmlns:p14="http://schemas.microsoft.com/office/powerpoint/2010/main" val="1727627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84CD7-0F30-4321-AC4B-9DF69641616F}"/>
              </a:ext>
            </a:extLst>
          </p:cNvPr>
          <p:cNvSpPr>
            <a:spLocks noGrp="1"/>
          </p:cNvSpPr>
          <p:nvPr>
            <p:ph type="title"/>
          </p:nvPr>
        </p:nvSpPr>
        <p:spPr/>
        <p:txBody>
          <a:bodyPr/>
          <a:lstStyle/>
          <a:p>
            <a:r>
              <a:rPr lang="en-GB" sz="6000" dirty="0"/>
              <a:t>Elizabeth Anionwu</a:t>
            </a:r>
            <a:r>
              <a:rPr lang="en-GB" dirty="0"/>
              <a:t> </a:t>
            </a:r>
          </a:p>
        </p:txBody>
      </p:sp>
      <p:sp>
        <p:nvSpPr>
          <p:cNvPr id="3" name="Content Placeholder 2">
            <a:extLst>
              <a:ext uri="{FF2B5EF4-FFF2-40B4-BE49-F238E27FC236}">
                <a16:creationId xmlns:a16="http://schemas.microsoft.com/office/drawing/2014/main" id="{1164B7A7-DCD2-4433-AFD0-7A8CFE698282}"/>
              </a:ext>
            </a:extLst>
          </p:cNvPr>
          <p:cNvSpPr>
            <a:spLocks noGrp="1"/>
          </p:cNvSpPr>
          <p:nvPr>
            <p:ph idx="1"/>
          </p:nvPr>
        </p:nvSpPr>
        <p:spPr/>
        <p:txBody>
          <a:bodyPr vert="horz" lIns="91440" tIns="45720" rIns="91440" bIns="45720" rtlCol="0" anchor="t">
            <a:normAutofit/>
          </a:bodyPr>
          <a:lstStyle/>
          <a:p>
            <a:pPr marL="0" indent="0">
              <a:buNone/>
            </a:pPr>
            <a:r>
              <a:rPr lang="en-GB" sz="4000" dirty="0"/>
              <a:t>Have confidence in who you are as a black nurse and look for role models in literature, history and people you work with or have heard of, so you can see what others have done when you feel overwhelmed.</a:t>
            </a:r>
            <a:r>
              <a:rPr lang="en-GB" dirty="0"/>
              <a:t> </a:t>
            </a:r>
            <a:endParaRPr lang="en-US"/>
          </a:p>
        </p:txBody>
      </p:sp>
    </p:spTree>
    <p:extLst>
      <p:ext uri="{BB962C8B-B14F-4D97-AF65-F5344CB8AC3E}">
        <p14:creationId xmlns:p14="http://schemas.microsoft.com/office/powerpoint/2010/main" val="3901235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BCCB4-7803-4BCB-BDD4-12994EBD2EC7}"/>
              </a:ext>
            </a:extLst>
          </p:cNvPr>
          <p:cNvSpPr>
            <a:spLocks noGrp="1"/>
          </p:cNvSpPr>
          <p:nvPr>
            <p:ph type="title"/>
          </p:nvPr>
        </p:nvSpPr>
        <p:spPr/>
        <p:txBody>
          <a:bodyPr/>
          <a:lstStyle/>
          <a:p>
            <a:r>
              <a:rPr lang="en-GB" sz="6000" dirty="0"/>
              <a:t>Cecilia Anim</a:t>
            </a:r>
          </a:p>
        </p:txBody>
      </p:sp>
      <p:sp>
        <p:nvSpPr>
          <p:cNvPr id="3" name="Content Placeholder 2">
            <a:extLst>
              <a:ext uri="{FF2B5EF4-FFF2-40B4-BE49-F238E27FC236}">
                <a16:creationId xmlns:a16="http://schemas.microsoft.com/office/drawing/2014/main" id="{740A8D1B-C5EE-4E05-BA19-C9C4864F5D1D}"/>
              </a:ext>
            </a:extLst>
          </p:cNvPr>
          <p:cNvSpPr>
            <a:spLocks noGrp="1"/>
          </p:cNvSpPr>
          <p:nvPr>
            <p:ph idx="1"/>
          </p:nvPr>
        </p:nvSpPr>
        <p:spPr/>
        <p:txBody>
          <a:bodyPr vert="horz" lIns="91440" tIns="45720" rIns="91440" bIns="45720" rtlCol="0" anchor="t">
            <a:normAutofit/>
          </a:bodyPr>
          <a:lstStyle/>
          <a:p>
            <a:pPr marL="0" indent="0">
              <a:buNone/>
            </a:pPr>
            <a:r>
              <a:rPr lang="en-GB" sz="4000" dirty="0"/>
              <a:t>When it comes to promotion, training and development, you feel that you have to work twice as hard to get to where you want to be. While others just walk through, you’re  running, you’re breathless and you’re still not getting there.”</a:t>
            </a:r>
            <a:endParaRPr lang="en-US"/>
          </a:p>
        </p:txBody>
      </p:sp>
    </p:spTree>
    <p:extLst>
      <p:ext uri="{BB962C8B-B14F-4D97-AF65-F5344CB8AC3E}">
        <p14:creationId xmlns:p14="http://schemas.microsoft.com/office/powerpoint/2010/main" val="2143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386E4-BCDF-404B-0604-FF9C0E81342E}"/>
              </a:ext>
            </a:extLst>
          </p:cNvPr>
          <p:cNvSpPr>
            <a:spLocks noGrp="1"/>
          </p:cNvSpPr>
          <p:nvPr>
            <p:ph type="title"/>
          </p:nvPr>
        </p:nvSpPr>
        <p:spPr/>
        <p:txBody>
          <a:bodyPr>
            <a:normAutofit/>
          </a:bodyPr>
          <a:lstStyle/>
          <a:p>
            <a:r>
              <a:rPr lang="en-GB" sz="6000" dirty="0">
                <a:cs typeface="Calibri Light"/>
              </a:rPr>
              <a:t>Lenny Henry</a:t>
            </a:r>
            <a:endParaRPr lang="en-GB" sz="6000" dirty="0"/>
          </a:p>
        </p:txBody>
      </p:sp>
      <p:sp>
        <p:nvSpPr>
          <p:cNvPr id="3" name="Content Placeholder 2">
            <a:extLst>
              <a:ext uri="{FF2B5EF4-FFF2-40B4-BE49-F238E27FC236}">
                <a16:creationId xmlns:a16="http://schemas.microsoft.com/office/drawing/2014/main" id="{5495EB0F-06AE-24F9-9DC2-3DA8589DB745}"/>
              </a:ext>
            </a:extLst>
          </p:cNvPr>
          <p:cNvSpPr>
            <a:spLocks noGrp="1"/>
          </p:cNvSpPr>
          <p:nvPr>
            <p:ph idx="1"/>
          </p:nvPr>
        </p:nvSpPr>
        <p:spPr/>
        <p:txBody>
          <a:bodyPr vert="horz" lIns="91440" tIns="45720" rIns="91440" bIns="45720" rtlCol="0" anchor="t">
            <a:normAutofit/>
          </a:bodyPr>
          <a:lstStyle/>
          <a:p>
            <a:endParaRPr lang="en-GB" sz="4000" dirty="0">
              <a:cs typeface="Calibri"/>
            </a:endParaRPr>
          </a:p>
          <a:p>
            <a:pPr marL="0" indent="0">
              <a:buNone/>
            </a:pPr>
            <a:r>
              <a:rPr lang="en-GB" sz="4000" dirty="0">
                <a:ea typeface="+mn-lt"/>
                <a:cs typeface="+mn-lt"/>
              </a:rPr>
              <a:t> </a:t>
            </a:r>
            <a:r>
              <a:rPr lang="en-GB" sz="4000" dirty="0">
                <a:solidFill>
                  <a:srgbClr val="0F1419"/>
                </a:solidFill>
                <a:ea typeface="+mn-lt"/>
                <a:cs typeface="+mn-lt"/>
              </a:rPr>
              <a:t>"I'm growing impatient with this idea of tolerance because who wants to be tolerated?"</a:t>
            </a:r>
            <a:endParaRPr lang="en-GB" sz="4000" dirty="0">
              <a:ea typeface="+mn-lt"/>
              <a:cs typeface="+mn-lt"/>
            </a:endParaRPr>
          </a:p>
          <a:p>
            <a:pPr marL="0" indent="0">
              <a:buNone/>
            </a:pPr>
            <a:endParaRPr lang="en-GB" sz="4000" dirty="0">
              <a:solidFill>
                <a:srgbClr val="000000"/>
              </a:solidFill>
              <a:ea typeface="+mn-lt"/>
              <a:cs typeface="+mn-lt"/>
            </a:endParaRPr>
          </a:p>
          <a:p>
            <a:endParaRPr lang="en-GB" dirty="0">
              <a:ea typeface="+mn-lt"/>
              <a:cs typeface="+mn-lt"/>
            </a:endParaRPr>
          </a:p>
          <a:p>
            <a:endParaRPr lang="en-GB">
              <a:ea typeface="+mn-lt"/>
              <a:cs typeface="+mn-lt"/>
            </a:endParaRPr>
          </a:p>
        </p:txBody>
      </p:sp>
    </p:spTree>
    <p:extLst>
      <p:ext uri="{BB962C8B-B14F-4D97-AF65-F5344CB8AC3E}">
        <p14:creationId xmlns:p14="http://schemas.microsoft.com/office/powerpoint/2010/main" val="3877972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51FEC-9025-F757-50AE-635C9EC8F82F}"/>
              </a:ext>
            </a:extLst>
          </p:cNvPr>
          <p:cNvSpPr>
            <a:spLocks noGrp="1"/>
          </p:cNvSpPr>
          <p:nvPr>
            <p:ph type="title"/>
          </p:nvPr>
        </p:nvSpPr>
        <p:spPr/>
        <p:txBody>
          <a:bodyPr/>
          <a:lstStyle/>
          <a:p>
            <a:r>
              <a:rPr lang="en-GB" sz="6000" dirty="0">
                <a:latin typeface="Calibri"/>
                <a:cs typeface="Calibri"/>
              </a:rPr>
              <a:t>Lemn Sissay, poet </a:t>
            </a:r>
            <a:endParaRPr lang="en-US" dirty="0"/>
          </a:p>
        </p:txBody>
      </p:sp>
      <p:sp>
        <p:nvSpPr>
          <p:cNvPr id="3" name="Content Placeholder 2">
            <a:extLst>
              <a:ext uri="{FF2B5EF4-FFF2-40B4-BE49-F238E27FC236}">
                <a16:creationId xmlns:a16="http://schemas.microsoft.com/office/drawing/2014/main" id="{1B3550B8-274C-616A-8765-2701A3D7699A}"/>
              </a:ext>
            </a:extLst>
          </p:cNvPr>
          <p:cNvSpPr>
            <a:spLocks noGrp="1"/>
          </p:cNvSpPr>
          <p:nvPr>
            <p:ph idx="1"/>
          </p:nvPr>
        </p:nvSpPr>
        <p:spPr/>
        <p:txBody>
          <a:bodyPr vert="horz" lIns="91440" tIns="45720" rIns="91440" bIns="45720" rtlCol="0" anchor="t">
            <a:normAutofit/>
          </a:bodyPr>
          <a:lstStyle/>
          <a:p>
            <a:pPr marL="0" indent="0">
              <a:buNone/>
            </a:pPr>
            <a:endParaRPr lang="en-GB" sz="3600" dirty="0">
              <a:ea typeface="+mn-lt"/>
              <a:cs typeface="+mn-lt"/>
            </a:endParaRPr>
          </a:p>
          <a:p>
            <a:pPr marL="0" indent="0">
              <a:buNone/>
            </a:pPr>
            <a:endParaRPr lang="en-GB" sz="3600" dirty="0">
              <a:ea typeface="+mn-lt"/>
              <a:cs typeface="+mn-lt"/>
            </a:endParaRPr>
          </a:p>
          <a:p>
            <a:pPr marL="0" indent="0">
              <a:buNone/>
            </a:pPr>
            <a:r>
              <a:rPr lang="en-GB" sz="3600" dirty="0">
                <a:ea typeface="+mn-lt"/>
                <a:cs typeface="+mn-lt"/>
              </a:rPr>
              <a:t>‘All racism is based on fear. So the less racist you are, the less fearful you become...’ - </a:t>
            </a:r>
            <a:endParaRPr lang="en-GB" sz="3600">
              <a:cs typeface="Calibri" panose="020F0502020204030204"/>
            </a:endParaRPr>
          </a:p>
        </p:txBody>
      </p:sp>
    </p:spTree>
    <p:extLst>
      <p:ext uri="{BB962C8B-B14F-4D97-AF65-F5344CB8AC3E}">
        <p14:creationId xmlns:p14="http://schemas.microsoft.com/office/powerpoint/2010/main" val="2976427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44ED6-5D65-4512-B6EC-ABA35D2CF641}"/>
              </a:ext>
            </a:extLst>
          </p:cNvPr>
          <p:cNvSpPr>
            <a:spLocks noGrp="1"/>
          </p:cNvSpPr>
          <p:nvPr>
            <p:ph type="title"/>
          </p:nvPr>
        </p:nvSpPr>
        <p:spPr/>
        <p:txBody>
          <a:bodyPr/>
          <a:lstStyle/>
          <a:p>
            <a:r>
              <a:rPr lang="en-GB" sz="6000" dirty="0">
                <a:latin typeface="Calibri"/>
                <a:cs typeface="Calibri"/>
              </a:rPr>
              <a:t>Will-</a:t>
            </a:r>
            <a:r>
              <a:rPr lang="en-GB" sz="6000" dirty="0" err="1">
                <a:latin typeface="Calibri"/>
                <a:cs typeface="Calibri"/>
              </a:rPr>
              <a:t>i</a:t>
            </a:r>
            <a:r>
              <a:rPr lang="en-GB" sz="6000" dirty="0">
                <a:latin typeface="Calibri"/>
                <a:cs typeface="Calibri"/>
              </a:rPr>
              <a:t>-am – Black Eye Peas </a:t>
            </a:r>
            <a:endParaRPr lang="en-US" dirty="0"/>
          </a:p>
        </p:txBody>
      </p:sp>
      <p:sp>
        <p:nvSpPr>
          <p:cNvPr id="3" name="Content Placeholder 2">
            <a:extLst>
              <a:ext uri="{FF2B5EF4-FFF2-40B4-BE49-F238E27FC236}">
                <a16:creationId xmlns:a16="http://schemas.microsoft.com/office/drawing/2014/main" id="{F5594AC2-E7FD-4D2A-BD0E-10AF050DD87C}"/>
              </a:ext>
            </a:extLst>
          </p:cNvPr>
          <p:cNvSpPr>
            <a:spLocks noGrp="1"/>
          </p:cNvSpPr>
          <p:nvPr>
            <p:ph idx="1"/>
          </p:nvPr>
        </p:nvSpPr>
        <p:spPr/>
        <p:txBody>
          <a:bodyPr vert="horz" lIns="91440" tIns="45720" rIns="91440" bIns="45720" rtlCol="0" anchor="t">
            <a:normAutofit/>
          </a:bodyPr>
          <a:lstStyle/>
          <a:p>
            <a:pPr marL="0" indent="0">
              <a:buNone/>
            </a:pPr>
            <a:endParaRPr lang="en-GB" dirty="0">
              <a:cs typeface="Calibri" panose="020F0502020204030204"/>
            </a:endParaRPr>
          </a:p>
          <a:p>
            <a:pPr marL="0" indent="0">
              <a:buNone/>
            </a:pPr>
            <a:endParaRPr lang="en-GB" u="sng" dirty="0">
              <a:ea typeface="+mn-lt"/>
              <a:cs typeface="+mn-lt"/>
            </a:endParaRPr>
          </a:p>
          <a:p>
            <a:pPr marL="0" indent="0">
              <a:buNone/>
            </a:pPr>
            <a:r>
              <a:rPr lang="en-GB" u="sng" dirty="0">
                <a:ea typeface="+mn-lt"/>
                <a:cs typeface="+mn-lt"/>
              </a:rPr>
              <a:t>Where is the love</a:t>
            </a:r>
            <a:r>
              <a:rPr lang="en-GB" dirty="0">
                <a:ea typeface="+mn-lt"/>
                <a:cs typeface="+mn-lt"/>
              </a:rPr>
              <a:t> song lyric: </a:t>
            </a:r>
            <a:endParaRPr lang="en-GB">
              <a:cs typeface="Calibri" panose="020F0502020204030204"/>
            </a:endParaRPr>
          </a:p>
          <a:p>
            <a:pPr marL="0" indent="0">
              <a:buNone/>
            </a:pPr>
            <a:br>
              <a:rPr lang="en-US" dirty="0"/>
            </a:br>
            <a:r>
              <a:rPr lang="en-GB" sz="4000" dirty="0">
                <a:ea typeface="+mn-lt"/>
                <a:cs typeface="+mn-lt"/>
              </a:rPr>
              <a:t>‘… But if you only have love for your own race</a:t>
            </a:r>
            <a:br>
              <a:rPr lang="en-GB" sz="4000" dirty="0">
                <a:ea typeface="+mn-lt"/>
                <a:cs typeface="+mn-lt"/>
              </a:rPr>
            </a:br>
            <a:r>
              <a:rPr lang="en-GB" sz="4000" dirty="0">
                <a:ea typeface="+mn-lt"/>
                <a:cs typeface="+mn-lt"/>
              </a:rPr>
              <a:t> Then you only leave space to discriminate’ </a:t>
            </a:r>
            <a:endParaRPr lang="en-GB" sz="4000">
              <a:cs typeface="Calibri" panose="020F0502020204030204"/>
            </a:endParaRPr>
          </a:p>
        </p:txBody>
      </p:sp>
    </p:spTree>
    <p:extLst>
      <p:ext uri="{BB962C8B-B14F-4D97-AF65-F5344CB8AC3E}">
        <p14:creationId xmlns:p14="http://schemas.microsoft.com/office/powerpoint/2010/main" val="5155656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63B94-A231-4E52-90D2-0464ED2913F8}"/>
              </a:ext>
            </a:extLst>
          </p:cNvPr>
          <p:cNvSpPr>
            <a:spLocks noGrp="1"/>
          </p:cNvSpPr>
          <p:nvPr>
            <p:ph type="title"/>
          </p:nvPr>
        </p:nvSpPr>
        <p:spPr/>
        <p:txBody>
          <a:bodyPr>
            <a:normAutofit/>
          </a:bodyPr>
          <a:lstStyle/>
          <a:p>
            <a:r>
              <a:rPr lang="en-GB" sz="6000" dirty="0">
                <a:latin typeface="Calibri"/>
                <a:cs typeface="Calibri"/>
              </a:rPr>
              <a:t>Mahatma Gandhi</a:t>
            </a:r>
            <a:endParaRPr lang="en-US" sz="6000" dirty="0"/>
          </a:p>
        </p:txBody>
      </p:sp>
      <p:sp>
        <p:nvSpPr>
          <p:cNvPr id="3" name="Content Placeholder 2">
            <a:extLst>
              <a:ext uri="{FF2B5EF4-FFF2-40B4-BE49-F238E27FC236}">
                <a16:creationId xmlns:a16="http://schemas.microsoft.com/office/drawing/2014/main" id="{DE72C795-9EB6-4640-BA46-086A53379D84}"/>
              </a:ext>
            </a:extLst>
          </p:cNvPr>
          <p:cNvSpPr>
            <a:spLocks noGrp="1"/>
          </p:cNvSpPr>
          <p:nvPr>
            <p:ph idx="1"/>
          </p:nvPr>
        </p:nvSpPr>
        <p:spPr/>
        <p:txBody>
          <a:bodyPr vert="horz" lIns="91440" tIns="45720" rIns="91440" bIns="45720" rtlCol="0" anchor="t">
            <a:normAutofit/>
          </a:bodyPr>
          <a:lstStyle/>
          <a:p>
            <a:pPr marL="0" indent="0">
              <a:buNone/>
            </a:pPr>
            <a:endParaRPr lang="en-GB" b="1" dirty="0">
              <a:cs typeface="Calibri"/>
            </a:endParaRPr>
          </a:p>
          <a:p>
            <a:pPr marL="0" indent="0">
              <a:buNone/>
            </a:pPr>
            <a:endParaRPr lang="en-GB" dirty="0">
              <a:cs typeface="Calibri"/>
            </a:endParaRPr>
          </a:p>
          <a:p>
            <a:pPr marL="0" indent="0">
              <a:buNone/>
            </a:pPr>
            <a:endParaRPr lang="en-GB" sz="4000" dirty="0">
              <a:cs typeface="Calibri"/>
            </a:endParaRPr>
          </a:p>
          <a:p>
            <a:pPr marL="0" indent="0">
              <a:buNone/>
            </a:pPr>
            <a:r>
              <a:rPr lang="en-GB" sz="4000" dirty="0"/>
              <a:t>Our ability to reach unity in diversity will be the beauty and the test of our civilisation.</a:t>
            </a:r>
            <a:endParaRPr lang="en-GB" sz="4000" dirty="0">
              <a:cs typeface="Calibri" panose="020F0502020204030204"/>
            </a:endParaRPr>
          </a:p>
          <a:p>
            <a:pPr marL="0" indent="0">
              <a:buNone/>
            </a:pPr>
            <a:br>
              <a:rPr lang="en-US" dirty="0"/>
            </a:br>
            <a:endParaRPr lang="en-GB" b="1">
              <a:cs typeface="Calibri" panose="020F0502020204030204"/>
            </a:endParaRPr>
          </a:p>
        </p:txBody>
      </p:sp>
    </p:spTree>
    <p:extLst>
      <p:ext uri="{BB962C8B-B14F-4D97-AF65-F5344CB8AC3E}">
        <p14:creationId xmlns:p14="http://schemas.microsoft.com/office/powerpoint/2010/main" val="1945079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03F83-E252-D091-34E3-0EEE81A72851}"/>
              </a:ext>
            </a:extLst>
          </p:cNvPr>
          <p:cNvSpPr>
            <a:spLocks noGrp="1"/>
          </p:cNvSpPr>
          <p:nvPr>
            <p:ph type="title"/>
          </p:nvPr>
        </p:nvSpPr>
        <p:spPr>
          <a:xfrm>
            <a:off x="838200" y="651899"/>
            <a:ext cx="10515600" cy="1022402"/>
          </a:xfrm>
        </p:spPr>
        <p:txBody>
          <a:bodyPr>
            <a:normAutofit fontScale="90000"/>
          </a:bodyPr>
          <a:lstStyle/>
          <a:p>
            <a:r>
              <a:rPr lang="en-GB" sz="3600" dirty="0">
                <a:hlinkClick r:id="rId3"/>
              </a:rPr>
              <a:t>Hidden in Plain Sight </a:t>
            </a:r>
            <a:br>
              <a:rPr lang="en-GB" sz="3600" dirty="0"/>
            </a:br>
            <a:r>
              <a:rPr lang="en-GB" sz="3600" dirty="0"/>
              <a:t>Celebrating Nursing Diversity.  </a:t>
            </a:r>
            <a:br>
              <a:rPr lang="en-GB" sz="3600" dirty="0"/>
            </a:br>
            <a:r>
              <a:rPr lang="en-GB" sz="3600" dirty="0"/>
              <a:t>Online exhibition (originally 2017)</a:t>
            </a:r>
            <a:br>
              <a:rPr lang="en-GB" sz="4400" dirty="0"/>
            </a:br>
            <a:endParaRPr lang="en-GB" dirty="0"/>
          </a:p>
        </p:txBody>
      </p:sp>
      <p:pic>
        <p:nvPicPr>
          <p:cNvPr id="5" name="Picture 4">
            <a:extLst>
              <a:ext uri="{FF2B5EF4-FFF2-40B4-BE49-F238E27FC236}">
                <a16:creationId xmlns:a16="http://schemas.microsoft.com/office/drawing/2014/main" id="{13116DBD-5C9F-EAA7-6D26-5B0D6182C2AB}"/>
              </a:ext>
            </a:extLst>
          </p:cNvPr>
          <p:cNvPicPr>
            <a:picLocks noChangeAspect="1"/>
          </p:cNvPicPr>
          <p:nvPr/>
        </p:nvPicPr>
        <p:blipFill rotWithShape="1">
          <a:blip r:embed="rId4"/>
          <a:srcRect l="11106" t="9911" r="9567" b="5302"/>
          <a:stretch/>
        </p:blipFill>
        <p:spPr>
          <a:xfrm>
            <a:off x="1330569" y="1660244"/>
            <a:ext cx="8042031" cy="4832631"/>
          </a:xfrm>
          <a:prstGeom prst="rect">
            <a:avLst/>
          </a:prstGeom>
        </p:spPr>
      </p:pic>
    </p:spTree>
    <p:extLst>
      <p:ext uri="{BB962C8B-B14F-4D97-AF65-F5344CB8AC3E}">
        <p14:creationId xmlns:p14="http://schemas.microsoft.com/office/powerpoint/2010/main" val="155897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B69E73-0559-7B0B-BA41-AF00580FC1DE}"/>
              </a:ext>
            </a:extLst>
          </p:cNvPr>
          <p:cNvSpPr txBox="1"/>
          <p:nvPr/>
        </p:nvSpPr>
        <p:spPr>
          <a:xfrm>
            <a:off x="583722" y="641230"/>
            <a:ext cx="11038935" cy="49244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dirty="0">
                <a:cs typeface="Segoe UI"/>
              </a:rPr>
              <a:t>RCN Library and Archive Service Online Talks</a:t>
            </a:r>
            <a:r>
              <a:rPr lang="en-US" sz="3200" dirty="0">
                <a:cs typeface="Segoe UI"/>
              </a:rPr>
              <a:t>​</a:t>
            </a:r>
          </a:p>
          <a:p>
            <a:r>
              <a:rPr lang="en-GB" sz="3200" b="1" dirty="0">
                <a:cs typeface="Segoe UI"/>
              </a:rPr>
              <a:t>In collaboration with the RCN History of Nursing Forum</a:t>
            </a:r>
          </a:p>
          <a:p>
            <a:endParaRPr lang="en-GB" sz="3200" b="1" dirty="0">
              <a:cs typeface="Segoe UI"/>
            </a:endParaRPr>
          </a:p>
          <a:p>
            <a:endParaRPr lang="en-GB" sz="3200" b="1" dirty="0">
              <a:cs typeface="Segoe UI"/>
            </a:endParaRPr>
          </a:p>
          <a:p>
            <a:r>
              <a:rPr lang="en-GB" sz="2800" dirty="0">
                <a:hlinkClick r:id="rId2"/>
              </a:rPr>
              <a:t>The Language of Race Discrimination- what's appropriate?</a:t>
            </a:r>
            <a:r>
              <a:rPr lang="en-GB" sz="2800" dirty="0"/>
              <a:t>  A joint panel from the RCN and NHS confederation explored the history of language and race discrimination with a focus on healthcare management and nursing.  The event took place in the context of #NHS75 and Windrush commemorations (2023)</a:t>
            </a:r>
            <a:endParaRPr lang="en-GB" sz="2800" dirty="0">
              <a:cs typeface="Calibri"/>
            </a:endParaRPr>
          </a:p>
          <a:p>
            <a:endParaRPr lang="en-GB" sz="2800" dirty="0">
              <a:solidFill>
                <a:srgbClr val="000000"/>
              </a:solidFill>
              <a:cs typeface="Calibri"/>
            </a:endParaRPr>
          </a:p>
          <a:p>
            <a:endParaRPr lang="en-GB" b="1" dirty="0">
              <a:solidFill>
                <a:srgbClr val="0F0F0F"/>
              </a:solidFill>
              <a:cs typeface="Calibri"/>
            </a:endParaRPr>
          </a:p>
        </p:txBody>
      </p:sp>
    </p:spTree>
    <p:extLst>
      <p:ext uri="{BB962C8B-B14F-4D97-AF65-F5344CB8AC3E}">
        <p14:creationId xmlns:p14="http://schemas.microsoft.com/office/powerpoint/2010/main" val="964540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345375-CFB7-F6EF-9AD0-A4CCC6AFE650}"/>
              </a:ext>
            </a:extLst>
          </p:cNvPr>
          <p:cNvSpPr txBox="1"/>
          <p:nvPr/>
        </p:nvSpPr>
        <p:spPr>
          <a:xfrm>
            <a:off x="206011" y="205635"/>
            <a:ext cx="11177240" cy="6617196"/>
          </a:xfrm>
          <a:prstGeom prst="rect">
            <a:avLst/>
          </a:prstGeom>
          <a:noFill/>
        </p:spPr>
        <p:txBody>
          <a:bodyPr wrap="square" lIns="91440" tIns="45720" rIns="91440" bIns="45720" rtlCol="0" anchor="t">
            <a:spAutoFit/>
          </a:bodyPr>
          <a:lstStyle/>
          <a:p>
            <a:endParaRPr lang="en-GB" sz="2800" dirty="0">
              <a:cs typeface="Calibri" panose="020F0502020204030204"/>
            </a:endParaRPr>
          </a:p>
          <a:p>
            <a:r>
              <a:rPr lang="en-GB" sz="2800" b="0" i="0" dirty="0">
                <a:effectLst/>
                <a:hlinkClick r:id="rId2"/>
              </a:rPr>
              <a:t>A History of Sickle Cell Disease and Race in the NHS </a:t>
            </a:r>
            <a:r>
              <a:rPr lang="en-GB" sz="2800" b="0" i="0" dirty="0">
                <a:effectLst/>
              </a:rPr>
              <a:t>-</a:t>
            </a:r>
            <a:r>
              <a:rPr lang="en-GB" sz="2800" b="0" i="0" dirty="0">
                <a:solidFill>
                  <a:srgbClr val="39363C"/>
                </a:solidFill>
                <a:effectLst/>
              </a:rPr>
              <a:t> </a:t>
            </a:r>
            <a:r>
              <a:rPr lang="en-GB" sz="2800" dirty="0"/>
              <a:t>historian Grace Redhead, specialist nurse consultant and RCN Fellow Lola Oni, and nurse and sickle cell patient </a:t>
            </a:r>
            <a:r>
              <a:rPr lang="en-GB" sz="2800" dirty="0" err="1"/>
              <a:t>Gildé</a:t>
            </a:r>
            <a:r>
              <a:rPr lang="en-GB" sz="2800" dirty="0"/>
              <a:t> </a:t>
            </a:r>
            <a:r>
              <a:rPr lang="en-GB" sz="2800" dirty="0" err="1"/>
              <a:t>Nsianguana</a:t>
            </a:r>
            <a:r>
              <a:rPr lang="en-GB" sz="2800" dirty="0"/>
              <a:t>, explores the history of sickle cell and race in the UK, and the continued need for better health care  (2022)</a:t>
            </a:r>
          </a:p>
          <a:p>
            <a:endParaRPr lang="en-GB" sz="2800" dirty="0">
              <a:solidFill>
                <a:srgbClr val="39363C"/>
              </a:solidFill>
            </a:endParaRPr>
          </a:p>
          <a:p>
            <a:r>
              <a:rPr lang="en-GB" sz="2800" b="0" i="0" dirty="0">
                <a:effectLst/>
                <a:latin typeface="var(--font-heading)"/>
                <a:hlinkClick r:id="rId3"/>
              </a:rPr>
              <a:t>Yatdjuligin - </a:t>
            </a:r>
            <a:r>
              <a:rPr lang="en-GB" sz="2800" dirty="0">
                <a:hlinkClick r:id="rId3"/>
              </a:rPr>
              <a:t>Training the 'Natives' as Nurses: Voices from the Colony  </a:t>
            </a:r>
            <a:r>
              <a:rPr lang="en-GB" sz="2800" dirty="0"/>
              <a:t>Professor Odette Best, on  Aboriginal women from Queensland Australia as Registered Nurses at the RCN History of Nursing Annual Lecture (2022)</a:t>
            </a:r>
          </a:p>
          <a:p>
            <a:endParaRPr lang="en-GB" sz="2800" dirty="0"/>
          </a:p>
          <a:p>
            <a:r>
              <a:rPr lang="en-GB" sz="2800" dirty="0">
                <a:hlinkClick r:id="rId4"/>
              </a:rPr>
              <a:t>TIm Kirby on 30 Barbados nurses </a:t>
            </a:r>
            <a:r>
              <a:rPr lang="en-GB" sz="2800" dirty="0"/>
              <a:t>coming to the UK late 40s / 50s  Teresa Doherty on family history source for black nurses in the UK (2021)</a:t>
            </a:r>
          </a:p>
          <a:p>
            <a:endParaRPr lang="en-GB" sz="2800" dirty="0"/>
          </a:p>
          <a:p>
            <a:endParaRPr lang="en-GB" sz="2800" b="0" i="0" dirty="0">
              <a:solidFill>
                <a:srgbClr val="39363C"/>
              </a:solidFill>
              <a:effectLst/>
              <a:latin typeface="PublicSans"/>
            </a:endParaRPr>
          </a:p>
          <a:p>
            <a:endParaRPr lang="en-GB" sz="3200" dirty="0"/>
          </a:p>
        </p:txBody>
      </p:sp>
    </p:spTree>
    <p:extLst>
      <p:ext uri="{BB962C8B-B14F-4D97-AF65-F5344CB8AC3E}">
        <p14:creationId xmlns:p14="http://schemas.microsoft.com/office/powerpoint/2010/main" val="3868018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E87564-2D09-CC52-5E18-C39352575EC5}"/>
              </a:ext>
            </a:extLst>
          </p:cNvPr>
          <p:cNvSpPr txBox="1"/>
          <p:nvPr/>
        </p:nvSpPr>
        <p:spPr>
          <a:xfrm>
            <a:off x="515816" y="1474619"/>
            <a:ext cx="11676184" cy="5632311"/>
          </a:xfrm>
          <a:prstGeom prst="rect">
            <a:avLst/>
          </a:prstGeom>
          <a:noFill/>
        </p:spPr>
        <p:txBody>
          <a:bodyPr wrap="square">
            <a:spAutoFit/>
          </a:bodyPr>
          <a:lstStyle/>
          <a:p>
            <a:r>
              <a:rPr lang="en-GB" sz="2800" b="0" i="0" dirty="0">
                <a:solidFill>
                  <a:srgbClr val="39363C"/>
                </a:solidFill>
                <a:effectLst/>
                <a:latin typeface="PublicSans"/>
                <a:hlinkClick r:id="rId2">
                  <a:extLst>
                    <a:ext uri="{A12FA001-AC4F-418D-AE19-62706E023703}">
                      <ahyp:hlinkClr xmlns:ahyp="http://schemas.microsoft.com/office/drawing/2018/hyperlinkcolor" val="tx"/>
                    </a:ext>
                  </a:extLst>
                </a:hlinkClick>
              </a:rPr>
              <a:t>David Harewood in conversation </a:t>
            </a:r>
            <a:r>
              <a:rPr lang="en-GB" sz="2800" b="0" i="0" dirty="0">
                <a:solidFill>
                  <a:srgbClr val="39363C"/>
                </a:solidFill>
                <a:effectLst/>
                <a:latin typeface="PublicSans"/>
              </a:rPr>
              <a:t>with Simon Arday and Kojo Bonsu exploring what it means to be a person of colour navigating the mental health system </a:t>
            </a:r>
            <a:r>
              <a:rPr lang="en-GB" sz="2800" dirty="0"/>
              <a:t>(2021)</a:t>
            </a:r>
          </a:p>
          <a:p>
            <a:endParaRPr lang="en-GB" sz="2800" dirty="0">
              <a:hlinkClick r:id="rId3"/>
            </a:endParaRPr>
          </a:p>
          <a:p>
            <a:r>
              <a:rPr lang="en-GB" sz="2800" dirty="0">
                <a:hlinkClick r:id="rId3"/>
              </a:rPr>
              <a:t>Karen Flynn on </a:t>
            </a:r>
            <a:r>
              <a:rPr lang="en-GB" sz="2800" b="0" i="0" dirty="0">
                <a:solidFill>
                  <a:srgbClr val="39363C"/>
                </a:solidFill>
                <a:effectLst/>
                <a:latin typeface="PublicSans"/>
                <a:hlinkClick r:id="rId3"/>
              </a:rPr>
              <a:t>Black Caribbean and Canadian women in nursing</a:t>
            </a:r>
            <a:r>
              <a:rPr lang="en-GB" sz="2800" b="0" i="0" dirty="0">
                <a:solidFill>
                  <a:srgbClr val="39363C"/>
                </a:solidFill>
                <a:effectLst/>
                <a:latin typeface="PublicSans"/>
              </a:rPr>
              <a:t> part of a panel on iconic history of nursing books</a:t>
            </a:r>
          </a:p>
          <a:p>
            <a:endParaRPr lang="en-GB" sz="2800" dirty="0">
              <a:solidFill>
                <a:srgbClr val="39363C"/>
              </a:solidFill>
              <a:latin typeface="PublicSans"/>
              <a:hlinkClick r:id="rId4"/>
            </a:endParaRPr>
          </a:p>
          <a:p>
            <a:r>
              <a:rPr lang="en-GB" sz="2800" dirty="0">
                <a:solidFill>
                  <a:srgbClr val="39363C"/>
                </a:solidFill>
                <a:latin typeface="PublicSans"/>
                <a:hlinkClick r:id="rId4"/>
              </a:rPr>
              <a:t>Erin Spinney on Black Nurses, Enslaved Labour</a:t>
            </a:r>
            <a:r>
              <a:rPr lang="en-GB" sz="2800" dirty="0">
                <a:solidFill>
                  <a:srgbClr val="39363C"/>
                </a:solidFill>
                <a:latin typeface="PublicSans"/>
              </a:rPr>
              <a:t>, and the Royal Navy, 1790-1820 </a:t>
            </a:r>
            <a:r>
              <a:rPr lang="en-GB" sz="2800" dirty="0"/>
              <a:t>(2021</a:t>
            </a:r>
            <a:r>
              <a:rPr lang="en-GB" sz="2400" dirty="0"/>
              <a:t>)</a:t>
            </a:r>
          </a:p>
          <a:p>
            <a:endParaRPr lang="en-GB" sz="2400" dirty="0">
              <a:solidFill>
                <a:srgbClr val="39363C"/>
              </a:solidFill>
              <a:latin typeface="PublicSans"/>
            </a:endParaRPr>
          </a:p>
          <a:p>
            <a:r>
              <a:rPr lang="en-GB" sz="2800" dirty="0">
                <a:solidFill>
                  <a:srgbClr val="39363C"/>
                </a:solidFill>
                <a:latin typeface="PublicSans"/>
                <a:hlinkClick r:id="rId5"/>
              </a:rPr>
              <a:t>Claire Chatterton &amp; Estephanie Dunn on Nursing Whilst Black</a:t>
            </a:r>
            <a:r>
              <a:rPr lang="en-GB" sz="2800" dirty="0">
                <a:solidFill>
                  <a:srgbClr val="39363C"/>
                </a:solidFill>
                <a:latin typeface="PublicSans"/>
              </a:rPr>
              <a:t>, black nurses in history </a:t>
            </a:r>
            <a:r>
              <a:rPr lang="en-GB" sz="2800" dirty="0"/>
              <a:t>(2020)</a:t>
            </a:r>
          </a:p>
          <a:p>
            <a:endParaRPr lang="en-GB" sz="2800" dirty="0">
              <a:solidFill>
                <a:srgbClr val="39363C"/>
              </a:solidFill>
              <a:latin typeface="PublicSans"/>
            </a:endParaRPr>
          </a:p>
        </p:txBody>
      </p:sp>
    </p:spTree>
    <p:extLst>
      <p:ext uri="{BB962C8B-B14F-4D97-AF65-F5344CB8AC3E}">
        <p14:creationId xmlns:p14="http://schemas.microsoft.com/office/powerpoint/2010/main" val="779208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77C743-4247-516E-9F7D-D8B6B21E676D}"/>
              </a:ext>
            </a:extLst>
          </p:cNvPr>
          <p:cNvSpPr txBox="1"/>
          <p:nvPr/>
        </p:nvSpPr>
        <p:spPr>
          <a:xfrm>
            <a:off x="351692" y="1670539"/>
            <a:ext cx="11500339" cy="3539430"/>
          </a:xfrm>
          <a:prstGeom prst="rect">
            <a:avLst/>
          </a:prstGeom>
          <a:noFill/>
        </p:spPr>
        <p:txBody>
          <a:bodyPr wrap="square" lIns="91440" tIns="45720" rIns="91440" bIns="45720" anchor="t">
            <a:spAutoFit/>
          </a:bodyPr>
          <a:lstStyle/>
          <a:p>
            <a:r>
              <a:rPr lang="en-GB" sz="2800" dirty="0">
                <a:solidFill>
                  <a:srgbClr val="39363C"/>
                </a:solidFill>
                <a:latin typeface="PublicSans"/>
                <a:hlinkClick r:id="rId2">
                  <a:extLst>
                    <a:ext uri="{A12FA001-AC4F-418D-AE19-62706E023703}">
                      <ahyp:hlinkClr xmlns:ahyp="http://schemas.microsoft.com/office/drawing/2018/hyperlinkcolor" val="tx"/>
                    </a:ext>
                  </a:extLst>
                </a:hlinkClick>
              </a:rPr>
              <a:t>Kaitlene Koranteng &amp; </a:t>
            </a:r>
            <a:r>
              <a:rPr lang="en-GB" sz="2800" dirty="0" err="1">
                <a:solidFill>
                  <a:srgbClr val="39363C"/>
                </a:solidFill>
                <a:latin typeface="PublicSans"/>
                <a:hlinkClick r:id="rId2">
                  <a:extLst>
                    <a:ext uri="{A12FA001-AC4F-418D-AE19-62706E023703}">
                      <ahyp:hlinkClr xmlns:ahyp="http://schemas.microsoft.com/office/drawing/2018/hyperlinkcolor" val="tx"/>
                    </a:ext>
                  </a:extLst>
                </a:hlinkClick>
              </a:rPr>
              <a:t>Debrah</a:t>
            </a:r>
            <a:r>
              <a:rPr lang="en-GB" sz="2800" dirty="0">
                <a:solidFill>
                  <a:srgbClr val="39363C"/>
                </a:solidFill>
                <a:latin typeface="PublicSans"/>
                <a:hlinkClick r:id="rId2">
                  <a:extLst>
                    <a:ext uri="{A12FA001-AC4F-418D-AE19-62706E023703}">
                      <ahyp:hlinkClr xmlns:ahyp="http://schemas.microsoft.com/office/drawing/2018/hyperlinkcolor" val="tx"/>
                    </a:ext>
                  </a:extLst>
                </a:hlinkClick>
              </a:rPr>
              <a:t> </a:t>
            </a:r>
            <a:r>
              <a:rPr lang="en-GB" sz="2800" dirty="0" err="1">
                <a:solidFill>
                  <a:srgbClr val="39363C"/>
                </a:solidFill>
                <a:latin typeface="PublicSans"/>
                <a:hlinkClick r:id="rId2">
                  <a:extLst>
                    <a:ext uri="{A12FA001-AC4F-418D-AE19-62706E023703}">
                      <ahyp:hlinkClr xmlns:ahyp="http://schemas.microsoft.com/office/drawing/2018/hyperlinkcolor" val="tx"/>
                    </a:ext>
                  </a:extLst>
                </a:hlinkClick>
              </a:rPr>
              <a:t>Igbinedion</a:t>
            </a:r>
            <a:r>
              <a:rPr lang="en-GB" sz="2800" dirty="0">
                <a:solidFill>
                  <a:srgbClr val="39363C"/>
                </a:solidFill>
                <a:latin typeface="PublicSans"/>
                <a:hlinkClick r:id="rId2">
                  <a:extLst>
                    <a:ext uri="{A12FA001-AC4F-418D-AE19-62706E023703}">
                      <ahyp:hlinkClr xmlns:ahyp="http://schemas.microsoft.com/office/drawing/2018/hyperlinkcolor" val="tx"/>
                    </a:ext>
                  </a:extLst>
                </a:hlinkClick>
              </a:rPr>
              <a:t> on history of black health workers  </a:t>
            </a:r>
            <a:r>
              <a:rPr lang="en-GB" sz="2800" dirty="0">
                <a:solidFill>
                  <a:srgbClr val="39363C"/>
                </a:solidFill>
                <a:latin typeface="PublicSans"/>
              </a:rPr>
              <a:t>project by</a:t>
            </a:r>
            <a:r>
              <a:rPr lang="en-GB" sz="2800" b="0" i="0" dirty="0">
                <a:solidFill>
                  <a:srgbClr val="39363C"/>
                </a:solidFill>
                <a:effectLst/>
                <a:latin typeface="PublicSans"/>
              </a:rPr>
              <a:t> the UK Young Historians Project </a:t>
            </a:r>
            <a:r>
              <a:rPr lang="en-GB" sz="2800" dirty="0"/>
              <a:t>(2020)</a:t>
            </a:r>
          </a:p>
          <a:p>
            <a:endParaRPr lang="en-GB" sz="2800" dirty="0"/>
          </a:p>
          <a:p>
            <a:r>
              <a:rPr lang="en-GB" sz="2800" dirty="0">
                <a:solidFill>
                  <a:srgbClr val="39363C"/>
                </a:solidFill>
                <a:latin typeface="PublicSans"/>
                <a:hlinkClick r:id="rId3"/>
              </a:rPr>
              <a:t>Yvonne Coghill Celebrating Nursing Diversity </a:t>
            </a:r>
            <a:r>
              <a:rPr lang="en-GB" sz="2800" dirty="0">
                <a:solidFill>
                  <a:srgbClr val="39363C"/>
                </a:solidFill>
                <a:latin typeface="PublicSans"/>
              </a:rPr>
              <a:t>launching the Hidden in Plain Sight Exhibition (2017)</a:t>
            </a:r>
          </a:p>
          <a:p>
            <a:endParaRPr lang="en-GB" sz="2800" dirty="0">
              <a:solidFill>
                <a:srgbClr val="39363C"/>
              </a:solidFill>
              <a:latin typeface="PublicSans"/>
            </a:endParaRPr>
          </a:p>
          <a:p>
            <a:r>
              <a:rPr lang="en-GB" sz="2800" dirty="0">
                <a:solidFill>
                  <a:srgbClr val="39363C"/>
                </a:solidFill>
                <a:latin typeface="PublicSans"/>
                <a:hlinkClick r:id="rId4"/>
              </a:rPr>
              <a:t>Elizabeth Anionwu in conversation with Wendy Irwin </a:t>
            </a:r>
            <a:r>
              <a:rPr lang="en-GB" sz="2800" dirty="0">
                <a:solidFill>
                  <a:srgbClr val="39363C"/>
                </a:solidFill>
                <a:latin typeface="PublicSans"/>
              </a:rPr>
              <a:t>to launch Elizabeth’s memoir (2017)</a:t>
            </a:r>
            <a:endParaRPr lang="en-GB" sz="2800" dirty="0"/>
          </a:p>
        </p:txBody>
      </p:sp>
    </p:spTree>
    <p:extLst>
      <p:ext uri="{BB962C8B-B14F-4D97-AF65-F5344CB8AC3E}">
        <p14:creationId xmlns:p14="http://schemas.microsoft.com/office/powerpoint/2010/main" val="1379254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51692-E045-B0BA-0602-B28D8A3BAE42}"/>
              </a:ext>
            </a:extLst>
          </p:cNvPr>
          <p:cNvSpPr>
            <a:spLocks noGrp="1"/>
          </p:cNvSpPr>
          <p:nvPr>
            <p:ph type="title"/>
          </p:nvPr>
        </p:nvSpPr>
        <p:spPr/>
        <p:txBody>
          <a:bodyPr/>
          <a:lstStyle/>
          <a:p>
            <a:r>
              <a:rPr lang="en-GB" dirty="0">
                <a:hlinkClick r:id="rId3"/>
              </a:rPr>
              <a:t>RCN History of Nursing Forum</a:t>
            </a:r>
            <a:endParaRPr lang="en-GB" dirty="0"/>
          </a:p>
        </p:txBody>
      </p:sp>
      <p:sp>
        <p:nvSpPr>
          <p:cNvPr id="3" name="Content Placeholder 2">
            <a:extLst>
              <a:ext uri="{FF2B5EF4-FFF2-40B4-BE49-F238E27FC236}">
                <a16:creationId xmlns:a16="http://schemas.microsoft.com/office/drawing/2014/main" id="{86404CC2-D6AB-60EE-598E-E36C7B545D97}"/>
              </a:ext>
            </a:extLst>
          </p:cNvPr>
          <p:cNvSpPr>
            <a:spLocks noGrp="1"/>
          </p:cNvSpPr>
          <p:nvPr>
            <p:ph idx="1"/>
          </p:nvPr>
        </p:nvSpPr>
        <p:spPr>
          <a:xfrm>
            <a:off x="838199" y="1690688"/>
            <a:ext cx="10785231" cy="4486275"/>
          </a:xfrm>
        </p:spPr>
        <p:txBody>
          <a:bodyPr>
            <a:normAutofit/>
          </a:bodyPr>
          <a:lstStyle/>
          <a:p>
            <a:pPr marL="0" indent="0">
              <a:buNone/>
            </a:pPr>
            <a:r>
              <a:rPr lang="en-GB" dirty="0"/>
              <a:t>Welcomes RCN members who are interested in history of nursing – to find out more visit their webpages which includes a link to join them via </a:t>
            </a:r>
            <a:r>
              <a:rPr lang="en-GB" dirty="0" err="1"/>
              <a:t>MyRCN</a:t>
            </a:r>
            <a:r>
              <a:rPr lang="en-GB" dirty="0"/>
              <a:t> </a:t>
            </a:r>
          </a:p>
          <a:p>
            <a:pPr marL="0" indent="0">
              <a:buNone/>
            </a:pPr>
            <a:endParaRPr lang="en-GB" dirty="0"/>
          </a:p>
          <a:p>
            <a:pPr marL="0" indent="0">
              <a:buNone/>
            </a:pPr>
            <a:r>
              <a:rPr lang="en-GB" dirty="0"/>
              <a:t>The forum runs a number of activities including oral history interviews, Wikipedia articles, events and a series of articles in </a:t>
            </a:r>
            <a:r>
              <a:rPr lang="en-GB" i="1" dirty="0"/>
              <a:t>RCN Bulletin</a:t>
            </a:r>
            <a:r>
              <a:rPr lang="en-GB" dirty="0"/>
              <a:t>.</a:t>
            </a:r>
          </a:p>
          <a:p>
            <a:pPr marL="0" indent="0">
              <a:buNone/>
            </a:pPr>
            <a:endParaRPr lang="en-GB" dirty="0"/>
          </a:p>
          <a:p>
            <a:pPr marL="0" indent="0">
              <a:buNone/>
            </a:pPr>
            <a:r>
              <a:rPr lang="en-GB">
                <a:hlinkClick r:id="rId4"/>
              </a:rPr>
              <a:t>Young </a:t>
            </a:r>
            <a:r>
              <a:rPr lang="en-GB" dirty="0">
                <a:hlinkClick r:id="rId4"/>
              </a:rPr>
              <a:t>Historians Project – uncovering black nursing history </a:t>
            </a:r>
            <a:r>
              <a:rPr lang="en-GB" dirty="0"/>
              <a:t>(2020)</a:t>
            </a:r>
          </a:p>
          <a:p>
            <a:endParaRPr lang="en-GB" dirty="0"/>
          </a:p>
        </p:txBody>
      </p:sp>
    </p:spTree>
    <p:extLst>
      <p:ext uri="{BB962C8B-B14F-4D97-AF65-F5344CB8AC3E}">
        <p14:creationId xmlns:p14="http://schemas.microsoft.com/office/powerpoint/2010/main" val="1484718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D7DF47-6584-9F02-5F06-6C39FEEC7E18}"/>
              </a:ext>
            </a:extLst>
          </p:cNvPr>
          <p:cNvSpPr txBox="1"/>
          <p:nvPr/>
        </p:nvSpPr>
        <p:spPr>
          <a:xfrm>
            <a:off x="640788" y="126001"/>
            <a:ext cx="10319626" cy="5693866"/>
          </a:xfrm>
          <a:prstGeom prst="rect">
            <a:avLst/>
          </a:prstGeom>
          <a:noFill/>
        </p:spPr>
        <p:txBody>
          <a:bodyPr wrap="square" lIns="91440" tIns="45720" rIns="91440" bIns="45720" rtlCol="0" anchor="t">
            <a:spAutoFit/>
          </a:bodyPr>
          <a:lstStyle/>
          <a:p>
            <a:endParaRPr lang="en-GB" sz="2800" dirty="0"/>
          </a:p>
          <a:p>
            <a:r>
              <a:rPr lang="en-GB" sz="2800" dirty="0">
                <a:hlinkClick r:id="rId2"/>
              </a:rPr>
              <a:t>Nursing whilst black | Royal College of Nursing (rcn.org.uk)</a:t>
            </a:r>
            <a:r>
              <a:rPr lang="en-GB" sz="2800" dirty="0"/>
              <a:t> </a:t>
            </a:r>
          </a:p>
          <a:p>
            <a:r>
              <a:rPr lang="en-GB" sz="2800" b="0" i="0" dirty="0">
                <a:effectLst/>
                <a:latin typeface="var(--font-heading)"/>
              </a:rPr>
              <a:t>Nursing Whilst Black is part of a podcast series by the Royal College of Nursing</a:t>
            </a:r>
            <a:r>
              <a:rPr lang="en-GB" sz="2800" dirty="0">
                <a:latin typeface="var(--font-heading)"/>
              </a:rPr>
              <a:t> (c.2019).</a:t>
            </a:r>
            <a:r>
              <a:rPr lang="en-GB" sz="2800" b="0" i="0" dirty="0">
                <a:effectLst/>
                <a:latin typeface="var(--font-heading)"/>
              </a:rPr>
              <a:t> It </a:t>
            </a:r>
            <a:r>
              <a:rPr lang="en-GB" sz="2800" dirty="0">
                <a:latin typeface="var(--font-heading)"/>
              </a:rPr>
              <a:t>aimed</a:t>
            </a:r>
            <a:r>
              <a:rPr lang="en-GB" sz="2800" b="0" i="0" dirty="0">
                <a:effectLst/>
                <a:latin typeface="var(--font-heading)"/>
              </a:rPr>
              <a:t> to showcase the diversity of voices across nursing today.</a:t>
            </a:r>
          </a:p>
          <a:p>
            <a:endParaRPr lang="en-GB" sz="2800" dirty="0">
              <a:latin typeface="var(--font-heading)"/>
            </a:endParaRPr>
          </a:p>
          <a:p>
            <a:pPr algn="l"/>
            <a:r>
              <a:rPr lang="en-GB" sz="2800" b="0" i="0" dirty="0">
                <a:solidFill>
                  <a:srgbClr val="39363C"/>
                </a:solidFill>
                <a:effectLst/>
                <a:latin typeface="PublicSans"/>
              </a:rPr>
              <a:t>In this series we asked nurses, healthcare support workers and students from Black, Asian and minority ethnic backgrounds to share their thoughts, reflections and insights on their lived experiences of working in healthcare and provide some recommendations about how we can all be better equipped to tackle issues of race and racism in the profession.</a:t>
            </a:r>
          </a:p>
          <a:p>
            <a:pPr algn="l"/>
            <a:endParaRPr lang="en-GB" sz="2800" b="0" i="0" dirty="0">
              <a:solidFill>
                <a:srgbClr val="39363C"/>
              </a:solidFill>
              <a:effectLst/>
              <a:latin typeface="PublicSans"/>
            </a:endParaRPr>
          </a:p>
        </p:txBody>
      </p:sp>
    </p:spTree>
    <p:extLst>
      <p:ext uri="{BB962C8B-B14F-4D97-AF65-F5344CB8AC3E}">
        <p14:creationId xmlns:p14="http://schemas.microsoft.com/office/powerpoint/2010/main" val="20323199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b4a48c50-9999-4e0d-9eca-8e38ef9d8d34">
      <UserInfo>
        <DisplayName>Lynn Batson</DisplayName>
        <AccountId>44</AccountId>
        <AccountType/>
      </UserInfo>
      <UserInfo>
        <DisplayName>Lucy Colbert</DisplayName>
        <AccountId>48</AccountId>
        <AccountType/>
      </UserInfo>
      <UserInfo>
        <DisplayName>Sophie Bell</DisplayName>
        <AccountId>49</AccountId>
        <AccountType/>
      </UserInfo>
      <UserInfo>
        <DisplayName>Millie Simms</DisplayName>
        <AccountId>50</AccountId>
        <AccountType/>
      </UserInfo>
      <UserInfo>
        <DisplayName>Ricky Sherriff-Short</DisplayName>
        <AccountId>51</AccountId>
        <AccountType/>
      </UserInfo>
      <UserInfo>
        <DisplayName>Lena Johnson</DisplayName>
        <AccountId>54</AccountId>
        <AccountType/>
      </UserInfo>
      <UserInfo>
        <DisplayName>Recruitment and retention Members</DisplayName>
        <AccountId>55</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C7EBDBC51F23C4FBDD59C0E1DEC82DE" ma:contentTypeVersion="12" ma:contentTypeDescription="Create a new document." ma:contentTypeScope="" ma:versionID="d0be5ae41d80c5d0627d14d1f0833f4d">
  <xsd:schema xmlns:xsd="http://www.w3.org/2001/XMLSchema" xmlns:xs="http://www.w3.org/2001/XMLSchema" xmlns:p="http://schemas.microsoft.com/office/2006/metadata/properties" xmlns:ns2="0ac7aa93-d507-4f4d-bb39-034ec9865e39" xmlns:ns3="b4a48c50-9999-4e0d-9eca-8e38ef9d8d34" targetNamespace="http://schemas.microsoft.com/office/2006/metadata/properties" ma:root="true" ma:fieldsID="04488457c35117ab3829b0921e74348c" ns2:_="" ns3:_="">
    <xsd:import namespace="0ac7aa93-d507-4f4d-bb39-034ec9865e39"/>
    <xsd:import namespace="b4a48c50-9999-4e0d-9eca-8e38ef9d8d3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c7aa93-d507-4f4d-bb39-034ec9865e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a48c50-9999-4e0d-9eca-8e38ef9d8d3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AAAEE9-D359-476A-8880-4EE8B9624552}">
  <ds:schemaRefs>
    <ds:schemaRef ds:uri="http://schemas.openxmlformats.org/package/2006/metadata/core-properties"/>
    <ds:schemaRef ds:uri="http://schemas.microsoft.com/office/2006/documentManagement/types"/>
    <ds:schemaRef ds:uri="0ac7aa93-d507-4f4d-bb39-034ec9865e39"/>
    <ds:schemaRef ds:uri="http://purl.org/dc/elements/1.1/"/>
    <ds:schemaRef ds:uri="http://purl.org/dc/terms/"/>
    <ds:schemaRef ds:uri="http://purl.org/dc/dcmitype/"/>
    <ds:schemaRef ds:uri="http://www.w3.org/XML/1998/namespace"/>
    <ds:schemaRef ds:uri="http://schemas.microsoft.com/office/infopath/2007/PartnerControls"/>
    <ds:schemaRef ds:uri="b4a48c50-9999-4e0d-9eca-8e38ef9d8d34"/>
    <ds:schemaRef ds:uri="http://schemas.microsoft.com/office/2006/metadata/properties"/>
  </ds:schemaRefs>
</ds:datastoreItem>
</file>

<file path=customXml/itemProps2.xml><?xml version="1.0" encoding="utf-8"?>
<ds:datastoreItem xmlns:ds="http://schemas.openxmlformats.org/officeDocument/2006/customXml" ds:itemID="{EBDA4DDF-652C-432D-810D-E35CBCC6E4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c7aa93-d507-4f4d-bb39-034ec9865e39"/>
    <ds:schemaRef ds:uri="b4a48c50-9999-4e0d-9eca-8e38ef9d8d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47E08E9-4CDE-4C95-AB4C-DA02635E08C9}">
  <ds:schemaRefs>
    <ds:schemaRef ds:uri="http://schemas.microsoft.com/sharepoint/v3/contenttype/forms"/>
  </ds:schemaRefs>
</ds:datastoreItem>
</file>

<file path=docMetadata/LabelInfo.xml><?xml version="1.0" encoding="utf-8"?>
<clbl:labelList xmlns:clbl="http://schemas.microsoft.com/office/2020/mipLabelMetadata">
  <clbl:label id="{e3c8a716-e1e6-4b72-b6a0-d46b00f2d941}" enabled="1" method="Standard" siteId="{0b5cffc7-20db-49d9-abc6-4261d1459e26}" removed="0"/>
</clbl:labelList>
</file>

<file path=docProps/app.xml><?xml version="1.0" encoding="utf-8"?>
<Properties xmlns="http://schemas.openxmlformats.org/officeDocument/2006/extended-properties" xmlns:vt="http://schemas.openxmlformats.org/officeDocument/2006/docPropsVTypes">
  <TotalTime>1669</TotalTime>
  <Words>1098</Words>
  <Application>Microsoft Office PowerPoint</Application>
  <PresentationFormat>Widescreen</PresentationFormat>
  <Paragraphs>111</Paragraphs>
  <Slides>25</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PublicSans</vt:lpstr>
      <vt:lpstr>Segoe UI</vt:lpstr>
      <vt:lpstr>var(--font-heading)</vt:lpstr>
      <vt:lpstr>Office Theme</vt:lpstr>
      <vt:lpstr>PowerPoint Presentation</vt:lpstr>
      <vt:lpstr>RCN Library BHM Reading List on Anti-Racism 2023 </vt:lpstr>
      <vt:lpstr>Hidden in Plain Sight  Celebrating Nursing Diversity.   Online exhibition (originally 2017) </vt:lpstr>
      <vt:lpstr>PowerPoint Presentation</vt:lpstr>
      <vt:lpstr>PowerPoint Presentation</vt:lpstr>
      <vt:lpstr>PowerPoint Presentation</vt:lpstr>
      <vt:lpstr>PowerPoint Presentation</vt:lpstr>
      <vt:lpstr>RCN History of Nursing Forum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Yvonne Coghill</vt:lpstr>
      <vt:lpstr>Donna Kinnair</vt:lpstr>
      <vt:lpstr>Elizabeth Anionwu </vt:lpstr>
      <vt:lpstr>Cecilia Anim</vt:lpstr>
      <vt:lpstr>Lenny Henry</vt:lpstr>
      <vt:lpstr>Lemn Sissay, poet </vt:lpstr>
      <vt:lpstr>Will-i-am – Black Eye Peas </vt:lpstr>
      <vt:lpstr>Mahatma Gandhi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Teresa Doherty</dc:creator>
  <cp:lastModifiedBy>Alan Chalkley</cp:lastModifiedBy>
  <cp:revision>208</cp:revision>
  <dcterms:created xsi:type="dcterms:W3CDTF">2021-03-15T16:36:37Z</dcterms:created>
  <dcterms:modified xsi:type="dcterms:W3CDTF">2024-07-29T10:52:00Z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3c8a716-e1e6-4b72-b6a0-d46b00f2d941_Enabled">
    <vt:lpwstr>true</vt:lpwstr>
  </property>
  <property fmtid="{D5CDD505-2E9C-101B-9397-08002B2CF9AE}" pid="3" name="MSIP_Label_e3c8a716-e1e6-4b72-b6a0-d46b00f2d941_SetDate">
    <vt:lpwstr>2021-03-15T16:36:37Z</vt:lpwstr>
  </property>
  <property fmtid="{D5CDD505-2E9C-101B-9397-08002B2CF9AE}" pid="4" name="MSIP_Label_e3c8a716-e1e6-4b72-b6a0-d46b00f2d941_Method">
    <vt:lpwstr>Standard</vt:lpwstr>
  </property>
  <property fmtid="{D5CDD505-2E9C-101B-9397-08002B2CF9AE}" pid="5" name="MSIP_Label_e3c8a716-e1e6-4b72-b6a0-d46b00f2d941_Name">
    <vt:lpwstr>RCN - General</vt:lpwstr>
  </property>
  <property fmtid="{D5CDD505-2E9C-101B-9397-08002B2CF9AE}" pid="6" name="MSIP_Label_e3c8a716-e1e6-4b72-b6a0-d46b00f2d941_SiteId">
    <vt:lpwstr>0b5cffc7-20db-49d9-abc6-4261d1459e26</vt:lpwstr>
  </property>
  <property fmtid="{D5CDD505-2E9C-101B-9397-08002B2CF9AE}" pid="7" name="MSIP_Label_e3c8a716-e1e6-4b72-b6a0-d46b00f2d941_ActionId">
    <vt:lpwstr>dd0bfbdd-dd89-4667-8f59-70b07464c62e</vt:lpwstr>
  </property>
  <property fmtid="{D5CDD505-2E9C-101B-9397-08002B2CF9AE}" pid="8" name="MSIP_Label_e3c8a716-e1e6-4b72-b6a0-d46b00f2d941_ContentBits">
    <vt:lpwstr>0</vt:lpwstr>
  </property>
  <property fmtid="{D5CDD505-2E9C-101B-9397-08002B2CF9AE}" pid="9" name="ContentTypeId">
    <vt:lpwstr>0x0101000C7EBDBC51F23C4FBDD59C0E1DEC82DE</vt:lpwstr>
  </property>
</Properties>
</file>